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6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66" r:id="rId4"/>
    <p:sldMasterId id="2147483717" r:id="rId5"/>
    <p:sldMasterId id="2147483697" r:id="rId6"/>
    <p:sldMasterId id="2147483752" r:id="rId7"/>
    <p:sldMasterId id="2147483755" r:id="rId8"/>
    <p:sldMasterId id="2147483700" r:id="rId9"/>
    <p:sldMasterId id="2147483648" r:id="rId10"/>
  </p:sldMasterIdLst>
  <p:notesMasterIdLst>
    <p:notesMasterId r:id="rId40"/>
  </p:notesMasterIdLst>
  <p:handoutMasterIdLst>
    <p:handoutMasterId r:id="rId41"/>
  </p:handoutMasterIdLst>
  <p:sldIdLst>
    <p:sldId id="307" r:id="rId11"/>
    <p:sldId id="269" r:id="rId12"/>
    <p:sldId id="322" r:id="rId13"/>
    <p:sldId id="324" r:id="rId14"/>
    <p:sldId id="325" r:id="rId15"/>
    <p:sldId id="326" r:id="rId16"/>
    <p:sldId id="303" r:id="rId17"/>
    <p:sldId id="327" r:id="rId18"/>
    <p:sldId id="328" r:id="rId19"/>
    <p:sldId id="332" r:id="rId20"/>
    <p:sldId id="321" r:id="rId21"/>
    <p:sldId id="330" r:id="rId22"/>
    <p:sldId id="331" r:id="rId23"/>
    <p:sldId id="333" r:id="rId24"/>
    <p:sldId id="336" r:id="rId25"/>
    <p:sldId id="335" r:id="rId26"/>
    <p:sldId id="337" r:id="rId27"/>
    <p:sldId id="338" r:id="rId28"/>
    <p:sldId id="339" r:id="rId29"/>
    <p:sldId id="340" r:id="rId30"/>
    <p:sldId id="341" r:id="rId31"/>
    <p:sldId id="342" r:id="rId32"/>
    <p:sldId id="343" r:id="rId33"/>
    <p:sldId id="344" r:id="rId34"/>
    <p:sldId id="345" r:id="rId35"/>
    <p:sldId id="346" r:id="rId36"/>
    <p:sldId id="347" r:id="rId37"/>
    <p:sldId id="348" r:id="rId38"/>
    <p:sldId id="283" r:id="rId39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D73D60-F622-4D23-985A-74623A9F5394}" v="77" dt="2023-09-18T15:04:24.5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91" autoAdjust="0"/>
    <p:restoredTop sz="95781" autoAdjust="0"/>
  </p:normalViewPr>
  <p:slideViewPr>
    <p:cSldViewPr snapToGrid="0">
      <p:cViewPr varScale="1">
        <p:scale>
          <a:sx n="72" d="100"/>
          <a:sy n="72" d="100"/>
        </p:scale>
        <p:origin x="558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viewProps" Target="viewProp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microsoft.com/office/2015/10/relationships/revisionInfo" Target="revisionInfo.xml"/><Relationship Id="rId20" Type="http://schemas.openxmlformats.org/officeDocument/2006/relationships/slide" Target="slides/slide10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23FD4E3-4936-D681-B134-DDEF3E0E6B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FA41B8A-00CC-CCE4-A949-7F3882882A5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75C0275-259E-48D8-8A1F-562A5DF31262}" type="datetimeFigureOut">
              <a:rPr lang="pt-BR"/>
              <a:pPr>
                <a:defRPr/>
              </a:pPr>
              <a:t>18/09/2023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A4A298D-D032-3D10-D845-805024E0FA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42B36B-6F10-2478-6880-44AFFC1240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E04420F-3D8E-4ED4-8340-31F18122245F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75B8B182-F289-9806-FFCC-468CBDD06E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378EE26-E727-867E-09FF-EF068636E69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A1B18B4-075E-45B6-B970-D96F67C99426}" type="datetimeFigureOut">
              <a:rPr lang="pt-BR"/>
              <a:pPr>
                <a:defRPr/>
              </a:pPr>
              <a:t>18/09/2023</a:t>
            </a:fld>
            <a:endParaRPr lang="pt-BR"/>
          </a:p>
        </p:txBody>
      </p:sp>
      <p:sp>
        <p:nvSpPr>
          <p:cNvPr id="4" name="Espaço Reservado para Imagem de Slide 3">
            <a:extLst>
              <a:ext uri="{FF2B5EF4-FFF2-40B4-BE49-F238E27FC236}">
                <a16:creationId xmlns:a16="http://schemas.microsoft.com/office/drawing/2014/main" id="{AB97A429-8E06-0A4B-4389-3828A314EB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>
            <a:extLst>
              <a:ext uri="{FF2B5EF4-FFF2-40B4-BE49-F238E27FC236}">
                <a16:creationId xmlns:a16="http://schemas.microsoft.com/office/drawing/2014/main" id="{FEA5C26E-BC52-5913-FBAF-E1DCCB2CEB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F159401-93DF-A4E5-B1C9-E18E6C74B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F46D838-7E1D-E03C-C628-E6C86CBA37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DB3D5D0-BE47-45E9-8079-6E112385B57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Espaço Reservado para Imagem de Slide 1">
            <a:extLst>
              <a:ext uri="{FF2B5EF4-FFF2-40B4-BE49-F238E27FC236}">
                <a16:creationId xmlns:a16="http://schemas.microsoft.com/office/drawing/2014/main" id="{D90DDB23-6903-D60F-7D94-523AAC9CB88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Espaço Reservado para Anotações 2">
            <a:extLst>
              <a:ext uri="{FF2B5EF4-FFF2-40B4-BE49-F238E27FC236}">
                <a16:creationId xmlns:a16="http://schemas.microsoft.com/office/drawing/2014/main" id="{28F3D18C-CB7B-E6B2-22E3-528F60348D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pt-BR" alt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7">
            <a:extLst>
              <a:ext uri="{FF2B5EF4-FFF2-40B4-BE49-F238E27FC236}">
                <a16:creationId xmlns:a16="http://schemas.microsoft.com/office/drawing/2014/main" id="{83CC8822-20D6-FCD2-4B14-C4B07F80BFAA}"/>
              </a:ext>
            </a:extLst>
          </p:cNvPr>
          <p:cNvSpPr/>
          <p:nvPr userDrawn="1"/>
        </p:nvSpPr>
        <p:spPr>
          <a:xfrm>
            <a:off x="1839913" y="1390650"/>
            <a:ext cx="520700" cy="46038"/>
          </a:xfrm>
          <a:custGeom>
            <a:avLst/>
            <a:gdLst/>
            <a:ahLst/>
            <a:cxnLst/>
            <a:rect l="l" t="t" r="r" b="b"/>
            <a:pathLst>
              <a:path w="714375">
                <a:moveTo>
                  <a:pt x="0" y="0"/>
                </a:moveTo>
                <a:lnTo>
                  <a:pt x="714375" y="0"/>
                </a:lnTo>
              </a:path>
            </a:pathLst>
          </a:custGeom>
          <a:ln w="38100">
            <a:solidFill>
              <a:srgbClr val="FF0141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890">
              <a:latin typeface="+mn-lt"/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934EACA0-7C72-154C-65BC-F4BFB71B38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738188"/>
            <a:ext cx="863600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0497" y="5518650"/>
            <a:ext cx="4781810" cy="528912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12700" algn="l" defTabSz="914400" rtl="0" eaLnBrk="1" latinLnBrk="0" hangingPunct="1">
              <a:lnSpc>
                <a:spcPct val="100000"/>
              </a:lnSpc>
              <a:spcBef>
                <a:spcPts val="95"/>
              </a:spcBef>
              <a:defRPr lang="pt-BR" sz="1800" i="1" kern="1200" spc="-4" dirty="0">
                <a:solidFill>
                  <a:srgbClr val="515151"/>
                </a:solidFill>
                <a:latin typeface="+mn-lt"/>
                <a:ea typeface="+mn-ea"/>
                <a:cs typeface="Calibri Light"/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8" name="Text Placeholder 2"/>
          <p:cNvSpPr>
            <a:spLocks noGrp="1"/>
          </p:cNvSpPr>
          <p:nvPr>
            <p:ph type="body" idx="10"/>
          </p:nvPr>
        </p:nvSpPr>
        <p:spPr>
          <a:xfrm>
            <a:off x="879596" y="2430317"/>
            <a:ext cx="4772711" cy="209135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12700" marR="5080" indent="0" algn="l" defTabSz="914400" rtl="0" eaLnBrk="1" latinLnBrk="0" hangingPunct="1">
              <a:lnSpc>
                <a:spcPct val="80000"/>
              </a:lnSpc>
              <a:spcBef>
                <a:spcPts val="805"/>
              </a:spcBef>
              <a:buNone/>
              <a:defRPr lang="pt-BR" sz="4000" b="1" kern="1200" spc="-46" dirty="0">
                <a:solidFill>
                  <a:srgbClr val="515151"/>
                </a:solidFill>
                <a:latin typeface="Calibri"/>
                <a:ea typeface="+mn-ea"/>
                <a:cs typeface="Calibri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11"/>
          </p:nvPr>
        </p:nvSpPr>
        <p:spPr>
          <a:xfrm>
            <a:off x="1821127" y="1013918"/>
            <a:ext cx="4383458" cy="29406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8929" indent="0" algn="l" defTabSz="642915" rtl="0" eaLnBrk="1" latinLnBrk="0" hangingPunct="1">
              <a:lnSpc>
                <a:spcPct val="100000"/>
              </a:lnSpc>
              <a:spcBef>
                <a:spcPts val="63"/>
              </a:spcBef>
              <a:buNone/>
              <a:defRPr lang="pt-BR" sz="1600" b="1" kern="1200" spc="0" dirty="0" smtClean="0">
                <a:solidFill>
                  <a:srgbClr val="515151"/>
                </a:solidFill>
                <a:latin typeface="Calibri"/>
                <a:ea typeface="+mn-ea"/>
                <a:cs typeface="Calibri"/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842952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chamen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áfico 1">
            <a:extLst>
              <a:ext uri="{FF2B5EF4-FFF2-40B4-BE49-F238E27FC236}">
                <a16:creationId xmlns:a16="http://schemas.microsoft.com/office/drawing/2014/main" id="{B365A71B-02B3-623A-6A76-E46A10967C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4050" y="4171950"/>
            <a:ext cx="1338263" cy="193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Espaço Reservado para Número de Slide 1">
            <a:extLst>
              <a:ext uri="{FF2B5EF4-FFF2-40B4-BE49-F238E27FC236}">
                <a16:creationId xmlns:a16="http://schemas.microsoft.com/office/drawing/2014/main" id="{B0D83865-04B3-FFC8-50AB-02AB94849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8794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chament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7">
            <a:extLst>
              <a:ext uri="{FF2B5EF4-FFF2-40B4-BE49-F238E27FC236}">
                <a16:creationId xmlns:a16="http://schemas.microsoft.com/office/drawing/2014/main" id="{325C9655-8C7B-22B1-1AC6-E187200032A6}"/>
              </a:ext>
            </a:extLst>
          </p:cNvPr>
          <p:cNvSpPr>
            <a:spLocks/>
          </p:cNvSpPr>
          <p:nvPr userDrawn="1"/>
        </p:nvSpPr>
        <p:spPr bwMode="auto">
          <a:xfrm>
            <a:off x="939800" y="5000625"/>
            <a:ext cx="446088" cy="0"/>
          </a:xfrm>
          <a:custGeom>
            <a:avLst/>
            <a:gdLst>
              <a:gd name="T0" fmla="*/ 0 w 714375"/>
              <a:gd name="T1" fmla="*/ 446088 w 71437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714375">
                <a:moveTo>
                  <a:pt x="0" y="0"/>
                </a:moveTo>
                <a:lnTo>
                  <a:pt x="714375" y="0"/>
                </a:lnTo>
              </a:path>
            </a:pathLst>
          </a:custGeom>
          <a:noFill/>
          <a:ln w="38100">
            <a:solidFill>
              <a:srgbClr val="FF014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pt-BR"/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F165BF6D-5916-4DFF-3F07-63950C433DB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4050" y="4171950"/>
            <a:ext cx="1338263" cy="193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2"/>
          <p:cNvSpPr>
            <a:spLocks noGrp="1"/>
          </p:cNvSpPr>
          <p:nvPr>
            <p:ph type="body" idx="10"/>
          </p:nvPr>
        </p:nvSpPr>
        <p:spPr>
          <a:xfrm>
            <a:off x="920479" y="3788002"/>
            <a:ext cx="5988321" cy="101333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pt-BR" sz="3600" b="1" i="0" kern="1200" dirty="0" smtClean="0">
                <a:solidFill>
                  <a:schemeClr val="bg1">
                    <a:lumMod val="9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11"/>
          </p:nvPr>
        </p:nvSpPr>
        <p:spPr>
          <a:xfrm>
            <a:off x="940384" y="5380635"/>
            <a:ext cx="4104130" cy="2940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8929" indent="0" algn="l" defTabSz="642915" rtl="0" eaLnBrk="1" latinLnBrk="0" hangingPunct="1">
              <a:lnSpc>
                <a:spcPct val="100000"/>
              </a:lnSpc>
              <a:spcBef>
                <a:spcPts val="63"/>
              </a:spcBef>
              <a:buNone/>
              <a:defRPr lang="pt-BR" sz="2200" b="1" kern="1200" spc="0" dirty="0" smtClean="0">
                <a:solidFill>
                  <a:srgbClr val="F1F1F1"/>
                </a:solidFill>
                <a:latin typeface="Calibri"/>
                <a:ea typeface="+mn-ea"/>
                <a:cs typeface="Calibri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39529" y="5731080"/>
            <a:ext cx="4104130" cy="34473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12700" algn="l" defTabSz="914400" rtl="0" eaLnBrk="1" latinLnBrk="0" hangingPunct="1">
              <a:lnSpc>
                <a:spcPct val="100000"/>
              </a:lnSpc>
              <a:spcBef>
                <a:spcPts val="95"/>
              </a:spcBef>
              <a:defRPr lang="pt-BR" sz="1600" i="1" kern="1200" spc="-4" dirty="0">
                <a:solidFill>
                  <a:srgbClr val="F1F1F1"/>
                </a:solidFill>
                <a:latin typeface="Calibri Light"/>
                <a:ea typeface="+mn-ea"/>
                <a:cs typeface="Calibri Light"/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4" name="Espaço Reservado para Número de Slide 1">
            <a:extLst>
              <a:ext uri="{FF2B5EF4-FFF2-40B4-BE49-F238E27FC236}">
                <a16:creationId xmlns:a16="http://schemas.microsoft.com/office/drawing/2014/main" id="{A8CFD649-82E1-D46A-2ECB-64DF07CB6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63066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872" y="2125980"/>
            <a:ext cx="10368548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9744" y="3840480"/>
            <a:ext cx="8538804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BC428-EEB3-49AF-9756-E8C365715118}" type="datetime1">
              <a:rPr lang="en-US" smtClean="0"/>
              <a:t>9/18/2023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8FD03-7E9C-41F4-8371-BDE78080F433}" type="datetime1">
              <a:rPr lang="en-US" smtClean="0"/>
              <a:t>9/18/2023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914" y="1577340"/>
            <a:ext cx="5306257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82120" y="1577340"/>
            <a:ext cx="5306257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280B3-E057-4F0F-8DC2-CA06ECA150F7}" type="datetime1">
              <a:rPr lang="en-US" smtClean="0"/>
              <a:t>9/18/2023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451C80-FEFA-4067-91F6-847A8AA5C8C6}" type="datetime1">
              <a:rPr lang="en-US" smtClean="0"/>
              <a:t>9/18/2023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35534-2864-45F1-B51B-4DD98D91FC6F}" type="datetime1">
              <a:rPr lang="en-US" smtClean="0"/>
              <a:t>9/18/2023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9229640" y="133894"/>
            <a:ext cx="2805606" cy="276999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ÚDO_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2260" y="1689101"/>
            <a:ext cx="10367481" cy="4361268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361950" indent="-361950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lang="pt-BR" sz="2800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1pPr>
            <a:lvl2pPr marL="900113" indent="-442913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sz="2800"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2pPr>
            <a:lvl3pPr marL="1254125" indent="-339725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sz="2800"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3pPr>
            <a:lvl4pPr marL="1703388" indent="-331788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sz="2400"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4pPr>
            <a:lvl5pPr marL="2152650" indent="-323850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sz="2400"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912260" y="558800"/>
            <a:ext cx="10367481" cy="88812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80000"/>
              </a:lnSpc>
              <a:buNone/>
              <a:defRPr lang="pt-BR" sz="3400" b="1" i="0" kern="1200" dirty="0" smtClean="0">
                <a:solidFill>
                  <a:srgbClr val="8A0638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3E6F0AD2-D45B-E8E7-2F98-CB7184C003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1952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3"/>
          <p:cNvSpPr>
            <a:spLocks noGrp="1"/>
          </p:cNvSpPr>
          <p:nvPr>
            <p:ph type="pic" sz="quarter" idx="11"/>
          </p:nvPr>
        </p:nvSpPr>
        <p:spPr>
          <a:xfrm>
            <a:off x="5036820" y="969061"/>
            <a:ext cx="6124208" cy="4727206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3D3D3D"/>
                </a:solidFill>
              </a:defRPr>
            </a:lvl1pPr>
          </a:lstStyle>
          <a:p>
            <a:pPr lvl="0"/>
            <a:endParaRPr lang="pt-BR" noProof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912260" y="1897449"/>
            <a:ext cx="3124335" cy="157502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80000"/>
              </a:lnSpc>
              <a:buNone/>
              <a:defRPr lang="pt-BR" sz="3400" b="1" i="0" kern="1200" dirty="0" smtClean="0">
                <a:solidFill>
                  <a:srgbClr val="8A0638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13824" y="3639822"/>
            <a:ext cx="3122771" cy="15750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None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1pPr>
            <a:lvl2pPr marL="457200" indent="0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None/>
              <a:defRPr sz="2000"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2pPr>
            <a:lvl3pPr marL="914400" indent="0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None/>
              <a:defRPr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3pPr>
            <a:lvl4pPr marL="1371600" indent="0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None/>
              <a:defRPr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4pPr>
            <a:lvl5pPr marL="1828800" indent="0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None/>
              <a:defRPr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6"/>
          </p:nvPr>
        </p:nvSpPr>
        <p:spPr>
          <a:xfrm>
            <a:off x="5036820" y="5771121"/>
            <a:ext cx="6124208" cy="235636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 algn="ctr" defTabSz="1828800" rtl="0" eaLnBrk="1" latinLnBrk="0" hangingPunct="1">
              <a:lnSpc>
                <a:spcPct val="90000"/>
              </a:lnSpc>
              <a:buClr>
                <a:srgbClr val="E98F69"/>
              </a:buClr>
              <a:buFont typeface="Arial" panose="020B0604020202020204" pitchFamily="34" charset="0"/>
              <a:buNone/>
              <a:tabLst>
                <a:tab pos="536576" algn="l"/>
              </a:tabLst>
              <a:defRPr lang="pt-BR" sz="1100" kern="1200" spc="-14" dirty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Calibri Light" panose="020F0302020204030204" pitchFamily="34" charset="0"/>
              </a:defRPr>
            </a:lvl1pPr>
            <a:lvl2pPr marL="13716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2pPr>
            <a:lvl3pPr marL="22860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3pPr>
            <a:lvl4pPr marL="32004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4pPr>
            <a:lvl5pPr marL="41148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B6422A7-1BED-AAC2-265D-9BBF62D76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2799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FCB3811-184D-C2AC-B00A-A37B036A2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074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V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C4B1B0E1-BE24-E24F-9B0F-980466A5FC80}"/>
              </a:ext>
            </a:extLst>
          </p:cNvPr>
          <p:cNvSpPr/>
          <p:nvPr userDrawn="1"/>
        </p:nvSpPr>
        <p:spPr>
          <a:xfrm>
            <a:off x="1008063" y="2141538"/>
            <a:ext cx="1019175" cy="10191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B7B7B7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906A39D-8FB7-AAC9-EC85-4EC382F74CB8}"/>
              </a:ext>
            </a:extLst>
          </p:cNvPr>
          <p:cNvSpPr/>
          <p:nvPr userDrawn="1"/>
        </p:nvSpPr>
        <p:spPr>
          <a:xfrm>
            <a:off x="1008063" y="4170363"/>
            <a:ext cx="1019175" cy="10191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B7B7B7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FF7E487-7559-BCBC-8F93-5BD465E3A99F}"/>
              </a:ext>
            </a:extLst>
          </p:cNvPr>
          <p:cNvSpPr/>
          <p:nvPr userDrawn="1"/>
        </p:nvSpPr>
        <p:spPr>
          <a:xfrm>
            <a:off x="5938838" y="2141538"/>
            <a:ext cx="1017587" cy="10191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B7B7B7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A408FD3-DF0A-FF5F-8254-F4CF2820F245}"/>
              </a:ext>
            </a:extLst>
          </p:cNvPr>
          <p:cNvSpPr/>
          <p:nvPr userDrawn="1"/>
        </p:nvSpPr>
        <p:spPr>
          <a:xfrm>
            <a:off x="5938838" y="4170363"/>
            <a:ext cx="1017587" cy="10191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B7B7B7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" name="Espaço Reservado para Texto 11"/>
          <p:cNvSpPr>
            <a:spLocks noGrp="1"/>
          </p:cNvSpPr>
          <p:nvPr>
            <p:ph type="body" sz="quarter" idx="16"/>
          </p:nvPr>
        </p:nvSpPr>
        <p:spPr>
          <a:xfrm>
            <a:off x="2342541" y="2142288"/>
            <a:ext cx="3085904" cy="140101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17858" indent="0" algn="l" defTabSz="1285764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pt-BR" sz="2000" kern="1200" spc="-14" dirty="0">
                <a:solidFill>
                  <a:srgbClr val="58595B"/>
                </a:solidFill>
                <a:latin typeface="+mn-lt"/>
                <a:ea typeface="+mn-ea"/>
                <a:cs typeface="Calibri Light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Espaço Reservado para Texto 11"/>
          <p:cNvSpPr>
            <a:spLocks noGrp="1"/>
          </p:cNvSpPr>
          <p:nvPr>
            <p:ph type="body" sz="quarter" idx="17"/>
          </p:nvPr>
        </p:nvSpPr>
        <p:spPr>
          <a:xfrm>
            <a:off x="2342541" y="4171146"/>
            <a:ext cx="3085904" cy="140101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17858" indent="0" algn="l" defTabSz="1285764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pt-BR" sz="2000" kern="1200" spc="-14" dirty="0">
                <a:solidFill>
                  <a:srgbClr val="58595B"/>
                </a:solidFill>
                <a:latin typeface="+mn-lt"/>
                <a:ea typeface="+mn-ea"/>
                <a:cs typeface="Calibri Light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6" name="Espaço Reservado para Texto 11"/>
          <p:cNvSpPr>
            <a:spLocks noGrp="1"/>
          </p:cNvSpPr>
          <p:nvPr>
            <p:ph type="body" sz="quarter" idx="18"/>
          </p:nvPr>
        </p:nvSpPr>
        <p:spPr>
          <a:xfrm>
            <a:off x="7272564" y="2142288"/>
            <a:ext cx="3085904" cy="140101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17858" indent="0" algn="l" defTabSz="1285764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pt-BR" sz="2000" kern="1200" spc="-14" dirty="0">
                <a:solidFill>
                  <a:srgbClr val="58595B"/>
                </a:solidFill>
                <a:latin typeface="+mn-lt"/>
                <a:ea typeface="+mn-ea"/>
                <a:cs typeface="Calibri Light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8" name="Espaço Reservado para Texto 11"/>
          <p:cNvSpPr>
            <a:spLocks noGrp="1"/>
          </p:cNvSpPr>
          <p:nvPr>
            <p:ph type="body" sz="quarter" idx="19"/>
          </p:nvPr>
        </p:nvSpPr>
        <p:spPr>
          <a:xfrm>
            <a:off x="7272564" y="4171146"/>
            <a:ext cx="3085904" cy="140101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17858" indent="0" algn="l" defTabSz="1285764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pt-BR" sz="2000" kern="1200" spc="-14" dirty="0">
                <a:solidFill>
                  <a:srgbClr val="58595B"/>
                </a:solidFill>
                <a:latin typeface="+mn-lt"/>
                <a:ea typeface="+mn-ea"/>
                <a:cs typeface="Calibri Light"/>
              </a:defRPr>
            </a:lvl1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1"/>
          </p:nvPr>
        </p:nvSpPr>
        <p:spPr>
          <a:xfrm>
            <a:off x="912260" y="558800"/>
            <a:ext cx="10367481" cy="88812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80000"/>
              </a:lnSpc>
              <a:buNone/>
              <a:defRPr lang="pt-BR" sz="3400" b="1" i="0" kern="1200" dirty="0" smtClean="0">
                <a:solidFill>
                  <a:srgbClr val="8A0638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Espaço Reservado para Número de Slide 1">
            <a:extLst>
              <a:ext uri="{FF2B5EF4-FFF2-40B4-BE49-F238E27FC236}">
                <a16:creationId xmlns:a16="http://schemas.microsoft.com/office/drawing/2014/main" id="{F7D63C4C-A0F1-E846-67B0-10E7BC455F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10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R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824" y="1398178"/>
            <a:ext cx="10364352" cy="40616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14000"/>
              </a:lnSpc>
              <a:buClr>
                <a:srgbClr val="D24452"/>
              </a:buClr>
              <a:buFont typeface="Wingdings" panose="05000000000000000000" pitchFamily="2" charset="2"/>
              <a:buNone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1pPr>
            <a:lvl2pPr marL="457200" indent="0">
              <a:lnSpc>
                <a:spcPct val="114000"/>
              </a:lnSpc>
              <a:buClr>
                <a:srgbClr val="D24452"/>
              </a:buClr>
              <a:buFont typeface="Wingdings" panose="05000000000000000000" pitchFamily="2" charset="2"/>
              <a:buNone/>
              <a:defRPr sz="2000"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2pPr>
            <a:lvl3pPr marL="914400" indent="0">
              <a:lnSpc>
                <a:spcPct val="114000"/>
              </a:lnSpc>
              <a:buClr>
                <a:srgbClr val="D24452"/>
              </a:buClr>
              <a:buFont typeface="Wingdings" panose="05000000000000000000" pitchFamily="2" charset="2"/>
              <a:buNone/>
              <a:defRPr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3pPr>
            <a:lvl4pPr marL="1371600" indent="0">
              <a:lnSpc>
                <a:spcPct val="114000"/>
              </a:lnSpc>
              <a:buClr>
                <a:srgbClr val="D24452"/>
              </a:buClr>
              <a:buFont typeface="Wingdings" panose="05000000000000000000" pitchFamily="2" charset="2"/>
              <a:buNone/>
              <a:defRPr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4pPr>
            <a:lvl5pPr marL="1828800" indent="0">
              <a:lnSpc>
                <a:spcPct val="114000"/>
              </a:lnSpc>
              <a:buClr>
                <a:srgbClr val="D24452"/>
              </a:buClr>
              <a:buFont typeface="Wingdings" panose="05000000000000000000" pitchFamily="2" charset="2"/>
              <a:buNone/>
              <a:defRPr>
                <a:solidFill>
                  <a:srgbClr val="515151"/>
                </a:solidFill>
                <a:latin typeface="+mn-lt"/>
                <a:cs typeface="Calibri Light" panose="020F030202020403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CA1A1FB0-332B-E3BD-4966-E7712433EE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2650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4"/>
          </p:nvPr>
        </p:nvSpPr>
        <p:spPr>
          <a:xfrm>
            <a:off x="5341620" y="1689102"/>
            <a:ext cx="6342380" cy="4239258"/>
          </a:xfrm>
          <a:prstGeom prst="rect">
            <a:avLst/>
          </a:prstGeom>
        </p:spPr>
        <p:txBody>
          <a:bodyPr>
            <a:noAutofit/>
          </a:bodyPr>
          <a:lstStyle>
            <a:lvl1pPr marL="268288" indent="-268288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tabLst>
                <a:tab pos="268288" algn="l"/>
              </a:tabLst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12" name="Espaço Reservado para Imagem 14"/>
          <p:cNvSpPr>
            <a:spLocks noGrp="1"/>
          </p:cNvSpPr>
          <p:nvPr>
            <p:ph type="pic" sz="quarter" idx="14"/>
          </p:nvPr>
        </p:nvSpPr>
        <p:spPr>
          <a:xfrm>
            <a:off x="2" y="0"/>
            <a:ext cx="4861558" cy="68580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i="1"/>
            </a:lvl1pPr>
          </a:lstStyle>
          <a:p>
            <a:pPr lvl="0"/>
            <a:endParaRPr lang="pt-BR" noProof="0"/>
          </a:p>
        </p:txBody>
      </p:sp>
      <p:sp>
        <p:nvSpPr>
          <p:cNvPr id="6" name="Text Placeholder 2"/>
          <p:cNvSpPr>
            <a:spLocks noGrp="1"/>
          </p:cNvSpPr>
          <p:nvPr>
            <p:ph type="body" idx="10"/>
          </p:nvPr>
        </p:nvSpPr>
        <p:spPr>
          <a:xfrm>
            <a:off x="5341621" y="558800"/>
            <a:ext cx="6342380" cy="88812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80000"/>
              </a:lnSpc>
              <a:buNone/>
              <a:defRPr lang="pt-BR" sz="3400" b="1" i="0" kern="1200" dirty="0" smtClean="0">
                <a:solidFill>
                  <a:srgbClr val="8A0638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7"/>
          </p:nvPr>
        </p:nvSpPr>
        <p:spPr>
          <a:xfrm>
            <a:off x="0" y="6613300"/>
            <a:ext cx="4861559" cy="244699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square" lIns="180000" anchor="ctr" anchorCtr="0">
            <a:no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buClr>
                <a:srgbClr val="E98F69"/>
              </a:buClr>
              <a:buFont typeface="Arial" panose="020B0604020202020204" pitchFamily="34" charset="0"/>
              <a:buNone/>
              <a:tabLst>
                <a:tab pos="536576" algn="l"/>
              </a:tabLst>
              <a:defRPr lang="pt-BR" sz="1050" kern="1200" spc="-14" dirty="0" smtClean="0">
                <a:solidFill>
                  <a:schemeClr val="bg1">
                    <a:alpha val="50000"/>
                  </a:schemeClr>
                </a:solidFill>
                <a:latin typeface="+mn-lt"/>
                <a:ea typeface="+mn-ea"/>
                <a:cs typeface="Calibri Light" panose="020F0302020204030204" pitchFamily="34" charset="0"/>
              </a:defRPr>
            </a:lvl1pPr>
            <a:lvl2pPr marL="13716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2pPr>
            <a:lvl3pPr marL="22860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3pPr>
            <a:lvl4pPr marL="32004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4pPr>
            <a:lvl5pPr marL="41148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BEDEF2A-9725-3295-DAF1-D0B4D95645A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164638" y="2159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160AE4-FF34-4584-8318-5D865B7B93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3006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ÚD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4"/>
          </p:nvPr>
        </p:nvSpPr>
        <p:spPr>
          <a:xfrm>
            <a:off x="7330440" y="1689102"/>
            <a:ext cx="4353559" cy="4246878"/>
          </a:xfrm>
          <a:prstGeom prst="rect">
            <a:avLst/>
          </a:prstGeom>
        </p:spPr>
        <p:txBody>
          <a:bodyPr>
            <a:noAutofit/>
          </a:bodyPr>
          <a:lstStyle>
            <a:lvl1pPr marL="268288" indent="-268288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tabLst>
                <a:tab pos="268288" algn="l"/>
              </a:tabLst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14000"/>
              </a:lnSpc>
              <a:buClr>
                <a:srgbClr val="8A0638"/>
              </a:buClr>
              <a:buFont typeface="Wingdings" panose="05000000000000000000" pitchFamily="2" charset="2"/>
              <a:buChar char="§"/>
              <a:defRPr lang="pt-BR" sz="2109" kern="1200" spc="-7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12" name="Espaço Reservado para Imagem 14"/>
          <p:cNvSpPr>
            <a:spLocks noGrp="1"/>
          </p:cNvSpPr>
          <p:nvPr>
            <p:ph type="pic" sz="quarter" idx="14"/>
          </p:nvPr>
        </p:nvSpPr>
        <p:spPr>
          <a:xfrm>
            <a:off x="2" y="0"/>
            <a:ext cx="6896098" cy="68580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i="1"/>
            </a:lvl1pPr>
          </a:lstStyle>
          <a:p>
            <a:pPr lvl="0"/>
            <a:endParaRPr lang="pt-BR" noProof="0"/>
          </a:p>
        </p:txBody>
      </p:sp>
      <p:sp>
        <p:nvSpPr>
          <p:cNvPr id="6" name="Text Placeholder 2"/>
          <p:cNvSpPr>
            <a:spLocks noGrp="1"/>
          </p:cNvSpPr>
          <p:nvPr>
            <p:ph type="body" idx="10"/>
          </p:nvPr>
        </p:nvSpPr>
        <p:spPr>
          <a:xfrm>
            <a:off x="7330441" y="558800"/>
            <a:ext cx="4353559" cy="88812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80000"/>
              </a:lnSpc>
              <a:buNone/>
              <a:defRPr lang="pt-BR" sz="3400" b="1" i="0" kern="1200" dirty="0" smtClean="0">
                <a:solidFill>
                  <a:srgbClr val="8A0638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7"/>
          </p:nvPr>
        </p:nvSpPr>
        <p:spPr>
          <a:xfrm>
            <a:off x="0" y="6613300"/>
            <a:ext cx="6896098" cy="244699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txBody>
          <a:bodyPr wrap="square" lIns="180000" anchor="ctr" anchorCtr="0">
            <a:noAutofit/>
          </a:bodyPr>
          <a:lstStyle>
            <a:lvl1pPr marL="0" indent="0" algn="l" defTabSz="1828800" rtl="0" eaLnBrk="1" latinLnBrk="0" hangingPunct="1">
              <a:lnSpc>
                <a:spcPct val="90000"/>
              </a:lnSpc>
              <a:buClr>
                <a:srgbClr val="E98F69"/>
              </a:buClr>
              <a:buFont typeface="Arial" panose="020B0604020202020204" pitchFamily="34" charset="0"/>
              <a:buNone/>
              <a:tabLst>
                <a:tab pos="536576" algn="l"/>
              </a:tabLst>
              <a:defRPr lang="pt-BR" sz="1050" kern="1200" spc="-14" dirty="0" smtClean="0">
                <a:solidFill>
                  <a:schemeClr val="bg1">
                    <a:alpha val="50000"/>
                  </a:schemeClr>
                </a:solidFill>
                <a:latin typeface="+mn-lt"/>
                <a:ea typeface="+mn-ea"/>
                <a:cs typeface="Calibri Light" panose="020F0302020204030204" pitchFamily="34" charset="0"/>
              </a:defRPr>
            </a:lvl1pPr>
            <a:lvl2pPr marL="13716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2pPr>
            <a:lvl3pPr marL="22860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3pPr>
            <a:lvl4pPr marL="32004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4pPr>
            <a:lvl5pPr marL="4114800" indent="-457200" algn="l" defTabSz="1828800" rtl="0" eaLnBrk="1" latinLnBrk="0" hangingPunct="1">
              <a:lnSpc>
                <a:spcPct val="114000"/>
              </a:lnSpc>
              <a:buClr>
                <a:srgbClr val="E98F69"/>
              </a:buClr>
              <a:buFont typeface="Arial" panose="020B0604020202020204" pitchFamily="34" charset="0"/>
              <a:buChar char="•"/>
              <a:defRPr lang="pt-BR" sz="4200" kern="1200" spc="-14" dirty="0" smtClean="0">
                <a:solidFill>
                  <a:srgbClr val="515151"/>
                </a:solidFill>
                <a:latin typeface="+mn-lt"/>
                <a:ea typeface="+mn-ea"/>
                <a:cs typeface="Calibri Light" panose="020F030202020403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2AFB6989-CEF6-EF1C-FD35-DD3B23B8A3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4808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LAVRA-CHAVE/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áfico 1">
            <a:extLst>
              <a:ext uri="{FF2B5EF4-FFF2-40B4-BE49-F238E27FC236}">
                <a16:creationId xmlns:a16="http://schemas.microsoft.com/office/drawing/2014/main" id="{6D336A4D-A655-10BE-C5DB-E13DD58BBA2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8" y="2938463"/>
            <a:ext cx="704850" cy="101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Title 1"/>
          <p:cNvSpPr>
            <a:spLocks noGrp="1"/>
          </p:cNvSpPr>
          <p:nvPr>
            <p:ph type="title"/>
          </p:nvPr>
        </p:nvSpPr>
        <p:spPr>
          <a:xfrm>
            <a:off x="2579838" y="3767512"/>
            <a:ext cx="7627573" cy="34473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2200" b="0" i="1">
                <a:solidFill>
                  <a:srgbClr val="51515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47" name="Text Placeholder 2"/>
          <p:cNvSpPr>
            <a:spLocks noGrp="1"/>
          </p:cNvSpPr>
          <p:nvPr>
            <p:ph type="body" idx="10"/>
          </p:nvPr>
        </p:nvSpPr>
        <p:spPr>
          <a:xfrm>
            <a:off x="2579838" y="2310197"/>
            <a:ext cx="7627573" cy="1291855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80000"/>
              </a:lnSpc>
              <a:buNone/>
              <a:defRPr lang="pt-BR" sz="3600" b="1" i="0" kern="1200" dirty="0" smtClean="0">
                <a:solidFill>
                  <a:srgbClr val="51515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3" name="Espaço Reservado para Número de Slide 1">
            <a:extLst>
              <a:ext uri="{FF2B5EF4-FFF2-40B4-BE49-F238E27FC236}">
                <a16:creationId xmlns:a16="http://schemas.microsoft.com/office/drawing/2014/main" id="{1AE50B80-98A7-FC0F-20DB-0460789027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0371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jpe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ítulo 2">
            <a:extLst>
              <a:ext uri="{FF2B5EF4-FFF2-40B4-BE49-F238E27FC236}">
                <a16:creationId xmlns:a16="http://schemas.microsoft.com/office/drawing/2014/main" id="{3B77B415-8DF7-8F5E-6491-15DABC2EB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9F82605-6DD4-A422-D476-60BE05683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6DB0B62-B048-677F-BC2A-127FB994D7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CEB9A-C775-4684-BA13-CA1F73C85196}" type="datetime1">
              <a:rPr lang="en-US" smtClean="0"/>
              <a:t>9/18/2023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D3373B-E774-170D-F8F0-1A86DA7D2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5">
            <a:extLst>
              <a:ext uri="{FF2B5EF4-FFF2-40B4-BE49-F238E27FC236}">
                <a16:creationId xmlns:a16="http://schemas.microsoft.com/office/drawing/2014/main" id="{33839C25-F858-7BD5-4BDF-9B4C9B5EE4C9}"/>
              </a:ext>
            </a:extLst>
          </p:cNvPr>
          <p:cNvSpPr/>
          <p:nvPr userDrawn="1"/>
        </p:nvSpPr>
        <p:spPr>
          <a:xfrm>
            <a:off x="322263" y="6550025"/>
            <a:ext cx="10718800" cy="68263"/>
          </a:xfrm>
          <a:custGeom>
            <a:avLst/>
            <a:gdLst/>
            <a:ahLst/>
            <a:cxnLst/>
            <a:rect l="l" t="t" r="r" b="b"/>
            <a:pathLst>
              <a:path w="12089765">
                <a:moveTo>
                  <a:pt x="0" y="0"/>
                </a:moveTo>
                <a:lnTo>
                  <a:pt x="12089422" y="0"/>
                </a:lnTo>
              </a:path>
            </a:pathLst>
          </a:custGeom>
          <a:ln w="38100">
            <a:solidFill>
              <a:srgbClr val="8A0538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890" u="sng" kern="0">
              <a:solidFill>
                <a:prstClr val="black"/>
              </a:solidFill>
              <a:latin typeface="+mn-lt"/>
            </a:endParaRPr>
          </a:p>
        </p:txBody>
      </p:sp>
      <p:pic>
        <p:nvPicPr>
          <p:cNvPr id="1027" name="Gráfico 1">
            <a:extLst>
              <a:ext uri="{FF2B5EF4-FFF2-40B4-BE49-F238E27FC236}">
                <a16:creationId xmlns:a16="http://schemas.microsoft.com/office/drawing/2014/main" id="{1644DF40-440C-C3AA-900E-F934369B56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1088" y="6042025"/>
            <a:ext cx="6667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C3DA60D2-6C80-E43A-F37E-532426315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638" y="571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3DC073-AE74-4084-B804-5C52294C6539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Espaço Reservado para Título 2">
            <a:extLst>
              <a:ext uri="{FF2B5EF4-FFF2-40B4-BE49-F238E27FC236}">
                <a16:creationId xmlns:a16="http://schemas.microsoft.com/office/drawing/2014/main" id="{2AAD7050-05CD-37FB-9B50-5C4C9FBD2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CEFD85-91A2-3754-4DDB-88492460A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BAE9B24-A850-1D79-0D55-1EE971FFB8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9582C-D13E-4562-8BC9-2B581F4C20D0}" type="datetime1">
              <a:rPr lang="en-US" smtClean="0"/>
              <a:t>9/18/2023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90705E0-DC7B-63D6-3581-5897F6D05F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803" r:id="rId4"/>
    <p:sldLayoutId id="2147483798" r:id="rId5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5">
            <a:extLst>
              <a:ext uri="{FF2B5EF4-FFF2-40B4-BE49-F238E27FC236}">
                <a16:creationId xmlns:a16="http://schemas.microsoft.com/office/drawing/2014/main" id="{25B02F2D-D575-8C3B-4711-AC8504C7B75A}"/>
              </a:ext>
            </a:extLst>
          </p:cNvPr>
          <p:cNvSpPr/>
          <p:nvPr userDrawn="1"/>
        </p:nvSpPr>
        <p:spPr>
          <a:xfrm>
            <a:off x="5387975" y="6551613"/>
            <a:ext cx="5653088" cy="90487"/>
          </a:xfrm>
          <a:custGeom>
            <a:avLst/>
            <a:gdLst/>
            <a:ahLst/>
            <a:cxnLst/>
            <a:rect l="l" t="t" r="r" b="b"/>
            <a:pathLst>
              <a:path w="12089765">
                <a:moveTo>
                  <a:pt x="0" y="0"/>
                </a:moveTo>
                <a:lnTo>
                  <a:pt x="12089422" y="0"/>
                </a:lnTo>
              </a:path>
            </a:pathLst>
          </a:custGeom>
          <a:ln w="38100">
            <a:solidFill>
              <a:srgbClr val="8A0538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890" u="sng">
              <a:latin typeface="+mn-lt"/>
            </a:endParaRPr>
          </a:p>
        </p:txBody>
      </p:sp>
      <p:pic>
        <p:nvPicPr>
          <p:cNvPr id="2051" name="Gráfico 3">
            <a:extLst>
              <a:ext uri="{FF2B5EF4-FFF2-40B4-BE49-F238E27FC236}">
                <a16:creationId xmlns:a16="http://schemas.microsoft.com/office/drawing/2014/main" id="{08E039B1-891F-589B-3086-3F99A67662C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1088" y="6042025"/>
            <a:ext cx="6667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2ED8A7EF-A804-8B65-CF11-01EF4A08C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638" y="2159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160AE4-FF34-4584-8318-5D865B7B935F}" type="slidenum">
              <a:rPr lang="pt-BR" smtClean="0"/>
              <a:t>‹nº›</a:t>
            </a:fld>
            <a:endParaRPr lang="pt-BR"/>
          </a:p>
        </p:txBody>
      </p:sp>
      <p:sp>
        <p:nvSpPr>
          <p:cNvPr id="4" name="Espaço Reservado para Título 3">
            <a:extLst>
              <a:ext uri="{FF2B5EF4-FFF2-40B4-BE49-F238E27FC236}">
                <a16:creationId xmlns:a16="http://schemas.microsoft.com/office/drawing/2014/main" id="{F72FCB66-7DD7-E7AA-5CF9-79E3CA490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DB3C1B8-5F30-10BE-D23D-4B3F12184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D9CE2047-D4DD-61B5-D94A-654E73CBEF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3500F-1452-4F4F-9F32-411CB62482CE}" type="datetime1">
              <a:rPr lang="en-US" smtClean="0"/>
              <a:t>9/18/2023</a:t>
            </a:fld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8AE85B28-67C4-A448-55A0-08039C0B8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5">
            <a:extLst>
              <a:ext uri="{FF2B5EF4-FFF2-40B4-BE49-F238E27FC236}">
                <a16:creationId xmlns:a16="http://schemas.microsoft.com/office/drawing/2014/main" id="{73099266-8C25-BE9B-99CE-399D304D92B5}"/>
              </a:ext>
            </a:extLst>
          </p:cNvPr>
          <p:cNvSpPr/>
          <p:nvPr userDrawn="1"/>
        </p:nvSpPr>
        <p:spPr>
          <a:xfrm>
            <a:off x="7445375" y="6551613"/>
            <a:ext cx="3595688" cy="306387"/>
          </a:xfrm>
          <a:custGeom>
            <a:avLst/>
            <a:gdLst/>
            <a:ahLst/>
            <a:cxnLst/>
            <a:rect l="l" t="t" r="r" b="b"/>
            <a:pathLst>
              <a:path w="12089765">
                <a:moveTo>
                  <a:pt x="0" y="0"/>
                </a:moveTo>
                <a:lnTo>
                  <a:pt x="12089422" y="0"/>
                </a:lnTo>
              </a:path>
            </a:pathLst>
          </a:custGeom>
          <a:ln w="38100">
            <a:solidFill>
              <a:srgbClr val="8A0538"/>
            </a:solidFill>
          </a:ln>
        </p:spPr>
        <p:txBody>
          <a:bodyPr lIns="0" tIns="0" rIns="0" bIns="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890" u="sng">
              <a:latin typeface="+mn-lt"/>
            </a:endParaRPr>
          </a:p>
        </p:txBody>
      </p:sp>
      <p:pic>
        <p:nvPicPr>
          <p:cNvPr id="3075" name="Gráfico 4">
            <a:extLst>
              <a:ext uri="{FF2B5EF4-FFF2-40B4-BE49-F238E27FC236}">
                <a16:creationId xmlns:a16="http://schemas.microsoft.com/office/drawing/2014/main" id="{FE8412D8-E6BF-0D21-3FD9-944E6D3B257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1088" y="6042025"/>
            <a:ext cx="6667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C6067845-95D2-FBA8-0A2D-73F2EEDE69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43219" y="333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46C2-75D8-4236-8481-002E8A78D5A9}" type="slidenum">
              <a:rPr lang="pt-BR" smtClean="0"/>
              <a:t>‹nº›</a:t>
            </a:fld>
            <a:endParaRPr lang="pt-BR"/>
          </a:p>
        </p:txBody>
      </p:sp>
      <p:sp>
        <p:nvSpPr>
          <p:cNvPr id="4" name="Espaço Reservado para Título 3">
            <a:extLst>
              <a:ext uri="{FF2B5EF4-FFF2-40B4-BE49-F238E27FC236}">
                <a16:creationId xmlns:a16="http://schemas.microsoft.com/office/drawing/2014/main" id="{081E0222-4EA2-E0AB-1C00-EB19C1D49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96071DB-F943-3334-B292-63FB0D9B8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1288DBA7-8135-8617-5489-94570B80F5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186D8-AC1E-41EE-A6DC-5303865C1662}" type="datetime1">
              <a:rPr lang="en-US" smtClean="0"/>
              <a:t>9/18/2023</a:t>
            </a:fld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71BD1AAD-BDEA-E01B-8156-D9B1BB6371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215AD3F-86B5-A561-8A43-9E8245C59A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3743" y="8554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1A7CD-85B6-495E-ABDD-47B21D2F8657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Espaço Reservado para Título 2">
            <a:extLst>
              <a:ext uri="{FF2B5EF4-FFF2-40B4-BE49-F238E27FC236}">
                <a16:creationId xmlns:a16="http://schemas.microsoft.com/office/drawing/2014/main" id="{F94C16E7-C9D9-9E4A-6496-8B13D6228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A9FC514-2E70-2C29-EFDA-5740B3FAF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159213-447A-169E-32EF-976106DE1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E662E-050E-4A7D-9DE5-79A46029EA94}" type="datetime1">
              <a:rPr lang="en-US" smtClean="0"/>
              <a:t>9/18/2023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91C4D3B-8362-85A1-AFCF-D81A896095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3A8283D-2A44-0186-56CE-42BDD431C2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42120" y="1384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D68D5-8BE0-400E-89A0-6FD5CFCF7835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Espaço Reservado para Título 2">
            <a:extLst>
              <a:ext uri="{FF2B5EF4-FFF2-40B4-BE49-F238E27FC236}">
                <a16:creationId xmlns:a16="http://schemas.microsoft.com/office/drawing/2014/main" id="{567DBB26-39A7-C1C8-FC27-998853DEF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5FA50DC-126B-513E-59F0-ACC1C5F4E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F2E89D8-1C5C-6D80-2CA1-AAF4FE42F3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DFF9BB-45C3-4CE3-9D21-3A2DBFFD0D5F}" type="datetime1">
              <a:rPr lang="en-US" smtClean="0"/>
              <a:t>9/18/2023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0CEF44-2133-4554-6821-8272A12ECF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613420" y="944992"/>
            <a:ext cx="2106234" cy="854719"/>
          </a:xfrm>
          <a:custGeom>
            <a:avLst/>
            <a:gdLst/>
            <a:ahLst/>
            <a:cxnLst/>
            <a:rect l="l" t="t" r="r" b="b"/>
            <a:pathLst>
              <a:path w="2125979" h="857885">
                <a:moveTo>
                  <a:pt x="0" y="857695"/>
                </a:moveTo>
                <a:lnTo>
                  <a:pt x="2125979" y="857695"/>
                </a:lnTo>
                <a:lnTo>
                  <a:pt x="2125979" y="0"/>
                </a:lnTo>
                <a:lnTo>
                  <a:pt x="0" y="0"/>
                </a:lnTo>
                <a:lnTo>
                  <a:pt x="0" y="857695"/>
                </a:lnTo>
                <a:close/>
              </a:path>
            </a:pathLst>
          </a:custGeom>
          <a:solidFill>
            <a:srgbClr val="0F700F"/>
          </a:solidFill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17" name="bk object 17"/>
          <p:cNvSpPr/>
          <p:nvPr/>
        </p:nvSpPr>
        <p:spPr>
          <a:xfrm>
            <a:off x="4246213" y="801781"/>
            <a:ext cx="2106234" cy="831311"/>
          </a:xfrm>
          <a:custGeom>
            <a:avLst/>
            <a:gdLst/>
            <a:ahLst/>
            <a:cxnLst/>
            <a:rect l="l" t="t" r="r" b="b"/>
            <a:pathLst>
              <a:path w="2125979" h="834389">
                <a:moveTo>
                  <a:pt x="0" y="834349"/>
                </a:moveTo>
                <a:lnTo>
                  <a:pt x="2125980" y="834349"/>
                </a:lnTo>
                <a:lnTo>
                  <a:pt x="2125980" y="0"/>
                </a:lnTo>
                <a:lnTo>
                  <a:pt x="0" y="0"/>
                </a:lnTo>
                <a:lnTo>
                  <a:pt x="0" y="834349"/>
                </a:lnTo>
                <a:close/>
              </a:path>
            </a:pathLst>
          </a:custGeom>
          <a:solidFill>
            <a:srgbClr val="0F700F"/>
          </a:solidFill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18" name="bk object 18"/>
          <p:cNvSpPr/>
          <p:nvPr/>
        </p:nvSpPr>
        <p:spPr>
          <a:xfrm>
            <a:off x="6879005" y="928742"/>
            <a:ext cx="2106234" cy="759821"/>
          </a:xfrm>
          <a:custGeom>
            <a:avLst/>
            <a:gdLst/>
            <a:ahLst/>
            <a:cxnLst/>
            <a:rect l="l" t="t" r="r" b="b"/>
            <a:pathLst>
              <a:path w="2125979" h="762635">
                <a:moveTo>
                  <a:pt x="0" y="762136"/>
                </a:moveTo>
                <a:lnTo>
                  <a:pt x="2125980" y="762136"/>
                </a:lnTo>
                <a:lnTo>
                  <a:pt x="2125980" y="0"/>
                </a:lnTo>
                <a:lnTo>
                  <a:pt x="0" y="0"/>
                </a:lnTo>
                <a:lnTo>
                  <a:pt x="0" y="762136"/>
                </a:lnTo>
                <a:close/>
              </a:path>
            </a:pathLst>
          </a:custGeom>
          <a:solidFill>
            <a:srgbClr val="0F700F"/>
          </a:solidFill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19" name="bk object 19"/>
          <p:cNvSpPr/>
          <p:nvPr/>
        </p:nvSpPr>
        <p:spPr>
          <a:xfrm>
            <a:off x="9511798" y="1102875"/>
            <a:ext cx="2106234" cy="709208"/>
          </a:xfrm>
          <a:custGeom>
            <a:avLst/>
            <a:gdLst/>
            <a:ahLst/>
            <a:cxnLst/>
            <a:rect l="l" t="t" r="r" b="b"/>
            <a:pathLst>
              <a:path w="2125979" h="711835">
                <a:moveTo>
                  <a:pt x="0" y="711581"/>
                </a:moveTo>
                <a:lnTo>
                  <a:pt x="2125980" y="711581"/>
                </a:lnTo>
                <a:lnTo>
                  <a:pt x="2125980" y="0"/>
                </a:lnTo>
                <a:lnTo>
                  <a:pt x="0" y="0"/>
                </a:lnTo>
                <a:lnTo>
                  <a:pt x="0" y="711581"/>
                </a:lnTo>
                <a:close/>
              </a:path>
            </a:pathLst>
          </a:custGeom>
          <a:solidFill>
            <a:srgbClr val="0F700F"/>
          </a:solidFill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20" name="bk object 20"/>
          <p:cNvSpPr/>
          <p:nvPr/>
        </p:nvSpPr>
        <p:spPr>
          <a:xfrm>
            <a:off x="1613420" y="1799522"/>
            <a:ext cx="2106234" cy="4252719"/>
          </a:xfrm>
          <a:custGeom>
            <a:avLst/>
            <a:gdLst/>
            <a:ahLst/>
            <a:cxnLst/>
            <a:rect l="l" t="t" r="r" b="b"/>
            <a:pathLst>
              <a:path w="2125979" h="4268470">
                <a:moveTo>
                  <a:pt x="0" y="4268235"/>
                </a:moveTo>
                <a:lnTo>
                  <a:pt x="2125979" y="4268235"/>
                </a:lnTo>
                <a:lnTo>
                  <a:pt x="2125979" y="0"/>
                </a:lnTo>
                <a:lnTo>
                  <a:pt x="0" y="0"/>
                </a:lnTo>
                <a:lnTo>
                  <a:pt x="0" y="426823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21" name="bk object 21"/>
          <p:cNvSpPr/>
          <p:nvPr/>
        </p:nvSpPr>
        <p:spPr>
          <a:xfrm>
            <a:off x="4246213" y="1633053"/>
            <a:ext cx="2106234" cy="4419108"/>
          </a:xfrm>
          <a:custGeom>
            <a:avLst/>
            <a:gdLst/>
            <a:ahLst/>
            <a:cxnLst/>
            <a:rect l="l" t="t" r="r" b="b"/>
            <a:pathLst>
              <a:path w="2125979" h="4435475">
                <a:moveTo>
                  <a:pt x="0" y="4435321"/>
                </a:moveTo>
                <a:lnTo>
                  <a:pt x="2125980" y="4435321"/>
                </a:lnTo>
                <a:lnTo>
                  <a:pt x="2125980" y="0"/>
                </a:lnTo>
                <a:lnTo>
                  <a:pt x="0" y="0"/>
                </a:lnTo>
                <a:lnTo>
                  <a:pt x="0" y="443532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22" name="bk object 22"/>
          <p:cNvSpPr/>
          <p:nvPr/>
        </p:nvSpPr>
        <p:spPr>
          <a:xfrm>
            <a:off x="6879005" y="1688066"/>
            <a:ext cx="2106234" cy="4364067"/>
          </a:xfrm>
          <a:custGeom>
            <a:avLst/>
            <a:gdLst/>
            <a:ahLst/>
            <a:cxnLst/>
            <a:rect l="l" t="t" r="r" b="b"/>
            <a:pathLst>
              <a:path w="2125979" h="4380230">
                <a:moveTo>
                  <a:pt x="0" y="4380104"/>
                </a:moveTo>
                <a:lnTo>
                  <a:pt x="2125980" y="4380104"/>
                </a:lnTo>
                <a:lnTo>
                  <a:pt x="2125980" y="0"/>
                </a:lnTo>
                <a:lnTo>
                  <a:pt x="0" y="0"/>
                </a:lnTo>
                <a:lnTo>
                  <a:pt x="0" y="438010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23" name="bk object 23"/>
          <p:cNvSpPr/>
          <p:nvPr/>
        </p:nvSpPr>
        <p:spPr>
          <a:xfrm>
            <a:off x="9511798" y="1811831"/>
            <a:ext cx="2106234" cy="4240699"/>
          </a:xfrm>
          <a:custGeom>
            <a:avLst/>
            <a:gdLst/>
            <a:ahLst/>
            <a:cxnLst/>
            <a:rect l="l" t="t" r="r" b="b"/>
            <a:pathLst>
              <a:path w="2125979" h="4256405">
                <a:moveTo>
                  <a:pt x="0" y="4255881"/>
                </a:moveTo>
                <a:lnTo>
                  <a:pt x="2125980" y="4255881"/>
                </a:lnTo>
                <a:lnTo>
                  <a:pt x="2125980" y="0"/>
                </a:lnTo>
                <a:lnTo>
                  <a:pt x="0" y="0"/>
                </a:lnTo>
                <a:lnTo>
                  <a:pt x="0" y="425588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24" name="bk object 24"/>
          <p:cNvSpPr/>
          <p:nvPr/>
        </p:nvSpPr>
        <p:spPr>
          <a:xfrm>
            <a:off x="2666537" y="6052008"/>
            <a:ext cx="0" cy="44286"/>
          </a:xfrm>
          <a:custGeom>
            <a:avLst/>
            <a:gdLst/>
            <a:ahLst/>
            <a:cxnLst/>
            <a:rect l="l" t="t" r="r" b="b"/>
            <a:pathLst>
              <a:path h="44450">
                <a:moveTo>
                  <a:pt x="0" y="0"/>
                </a:moveTo>
                <a:lnTo>
                  <a:pt x="0" y="4445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25" name="bk object 25"/>
          <p:cNvSpPr/>
          <p:nvPr/>
        </p:nvSpPr>
        <p:spPr>
          <a:xfrm>
            <a:off x="2666537" y="6052008"/>
            <a:ext cx="0" cy="44286"/>
          </a:xfrm>
          <a:custGeom>
            <a:avLst/>
            <a:gdLst/>
            <a:ahLst/>
            <a:cxnLst/>
            <a:rect l="l" t="t" r="r" b="b"/>
            <a:pathLst>
              <a:path h="44450">
                <a:moveTo>
                  <a:pt x="0" y="0"/>
                </a:moveTo>
                <a:lnTo>
                  <a:pt x="0" y="4445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783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915" y="274320"/>
            <a:ext cx="10978462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915" y="1577340"/>
            <a:ext cx="10978462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7419" y="6377940"/>
            <a:ext cx="3903453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915" y="6377940"/>
            <a:ext cx="280560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3B267-0077-426A-BA75-1C9C548B92E3}" type="datetime1">
              <a:rPr lang="en-US" smtClean="0"/>
              <a:t>9/18/2023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386394" y="68580"/>
            <a:ext cx="280560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62FC46-6A2E-9756-F672-73EF8419B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949" y="5128591"/>
            <a:ext cx="4881493" cy="918197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pt-BR" i="0" dirty="0"/>
              <a:t>Orientando: Franchesco Sanches dos Santos</a:t>
            </a:r>
            <a:br>
              <a:rPr lang="pt-BR" i="0" dirty="0"/>
            </a:br>
            <a:r>
              <a:rPr lang="pt-BR" i="0" dirty="0"/>
              <a:t>Orientador: Dr. Leandro dos Santos Coelho</a:t>
            </a:r>
            <a:br>
              <a:rPr lang="pt-BR" i="0" dirty="0"/>
            </a:br>
            <a:r>
              <a:rPr lang="pt-BR" i="0" dirty="0"/>
              <a:t>Coorientadora: Dra. Viviana Cocco Mariani</a:t>
            </a:r>
            <a:endParaRPr i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AB0D7E-6996-6088-364E-F6E90A0FEB5A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96900" y="2430463"/>
            <a:ext cx="6324600" cy="2090737"/>
          </a:xfrm>
        </p:spPr>
        <p:txBody>
          <a:bodyPr vert="horz" wrap="square" numCol="1" anchorCtr="0" compatLnSpc="1">
            <a:prstTxWarp prst="textNoShape">
              <a:avLst/>
            </a:prstTxWarp>
          </a:bodyPr>
          <a:lstStyle/>
          <a:p>
            <a:pPr marR="0" algn="ctr">
              <a:spcBef>
                <a:spcPts val="800"/>
              </a:spcBef>
              <a:defRPr/>
            </a:pPr>
            <a:r>
              <a:rPr lang="pt-BR" altLang="pt-BR" dirty="0">
                <a:latin typeface="Calibri" panose="020F0502020204030204" pitchFamily="34" charset="0"/>
                <a:cs typeface="Calibri" panose="020F0502020204030204" pitchFamily="34" charset="0"/>
              </a:rPr>
              <a:t>Explorando Modelos de Previsão de Séries Temporais no Abastecimento de Água</a:t>
            </a:r>
            <a:endParaRPr altLang="pt-B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292" name="Espaço Reservado para Texto 3">
            <a:extLst>
              <a:ext uri="{FF2B5EF4-FFF2-40B4-BE49-F238E27FC236}">
                <a16:creationId xmlns:a16="http://schemas.microsoft.com/office/drawing/2014/main" id="{DBFC15A6-F5F4-513E-9BFE-C97568FB340E}"/>
              </a:ext>
            </a:extLst>
          </p:cNvPr>
          <p:cNvSpPr>
            <a:spLocks noGrp="1" noChangeArrowheads="1"/>
          </p:cNvSpPr>
          <p:nvPr>
            <p:ph type="body" sz="quarter" idx="11"/>
          </p:nvPr>
        </p:nvSpPr>
        <p:spPr bwMode="auto">
          <a:xfrm>
            <a:off x="1820862" y="437323"/>
            <a:ext cx="5100637" cy="9961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  <a:normAutofit/>
          </a:bodyPr>
          <a:lstStyle/>
          <a:p>
            <a:pPr marL="7938" defTabSz="641350"/>
            <a:r>
              <a:rPr lang="pt-BR" altLang="pt-BR" dirty="0">
                <a:latin typeface="Calibri" panose="020F0502020204030204" pitchFamily="34" charset="0"/>
                <a:cs typeface="Calibri" panose="020F0502020204030204" pitchFamily="34" charset="0"/>
              </a:rPr>
              <a:t>Pontifícia Universidade Católica do Paraná (PUC-PR)</a:t>
            </a:r>
          </a:p>
          <a:p>
            <a:pPr marL="7938" defTabSz="641350"/>
            <a:r>
              <a:rPr lang="pt-BR" altLang="pt-BR" dirty="0">
                <a:latin typeface="Calibri" panose="020F0502020204030204" pitchFamily="34" charset="0"/>
                <a:cs typeface="Calibri" panose="020F0502020204030204" pitchFamily="34" charset="0"/>
              </a:rPr>
              <a:t>Programa de Pós-Graduação em Engenharia de Produção e Sistemas (PPGEPS)</a:t>
            </a:r>
            <a:endParaRPr altLang="pt-B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032082" y="2541587"/>
            <a:ext cx="10366375" cy="887413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pt-BR" sz="9600" dirty="0"/>
              <a:t>Resultados</a:t>
            </a:r>
            <a:endParaRPr sz="9600"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8292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862138"/>
            <a:ext cx="10366375" cy="380979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(Q1) Pressões atuais de PRESSÃO DE SUCÇÃO - PT01 e PRESSÃO DE RECALQUE - PT02 são adequadas.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Percentil 10 das pressões de sucção: 3,48 </a:t>
            </a:r>
            <a:r>
              <a:rPr lang="pt-BR" sz="2000" dirty="0" err="1"/>
              <a:t>mca</a:t>
            </a:r>
            <a:r>
              <a:rPr lang="pt-BR" sz="2000" dirty="0"/>
              <a:t> (indicando que 10% dos valores estão abaixo desse limite).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Percentil 90 das pressões de recalque: 24,02 </a:t>
            </a:r>
            <a:r>
              <a:rPr lang="pt-BR" sz="2000" dirty="0" err="1"/>
              <a:t>mca</a:t>
            </a:r>
            <a:r>
              <a:rPr lang="pt-BR" sz="2000" dirty="0"/>
              <a:t> (indicando que 10% dos valores estão acima desse limite).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As pressões atendem às exigências do sistema, fornecendo a pressão necessária para o abastecimento de água adequado.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Estudo de Caso 1: Adequação da Pressão e Vazão em uma Rede de Distribuição de Água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5528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862137"/>
            <a:ext cx="10366375" cy="418085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(Q2) Volume mínimo de água no reservatório para evitar o acionamento das bombas: 5.285,90 litros.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(Q3) Faixas de vazão e pressão para atender à demanda diária: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Fluxo de entrada: entre 238 m³/h e 302 m³/h.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Fluxo de gravidade: entre 126 m³/h e 182 m³/h.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Fluxo de retorno: entre 110 m³/h e 144 m³/h.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Pressão de sucção: entre 1,92 </a:t>
            </a:r>
            <a:r>
              <a:rPr lang="pt-BR" sz="2000" dirty="0" err="1"/>
              <a:t>mca</a:t>
            </a:r>
            <a:r>
              <a:rPr lang="pt-BR" sz="2000" dirty="0"/>
              <a:t> e 4,24 </a:t>
            </a:r>
            <a:r>
              <a:rPr lang="pt-BR" sz="2000" dirty="0" err="1"/>
              <a:t>mca</a:t>
            </a:r>
            <a:r>
              <a:rPr lang="pt-BR" sz="2000" dirty="0"/>
              <a:t>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Pressão de retorno: entre 21 </a:t>
            </a:r>
            <a:r>
              <a:rPr lang="pt-BR" sz="2000" dirty="0" err="1"/>
              <a:t>mca</a:t>
            </a:r>
            <a:r>
              <a:rPr lang="pt-BR" sz="2000" dirty="0"/>
              <a:t> e 24 </a:t>
            </a:r>
            <a:r>
              <a:rPr lang="pt-BR" sz="2000" dirty="0" err="1"/>
              <a:t>mca</a:t>
            </a:r>
            <a:r>
              <a:rPr lang="pt-BR" sz="2000" dirty="0"/>
              <a:t>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Essas faixas garantem a adequação do abastecimento de água.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Estudo de Caso 1: Adequação da Pressão e Vazão em uma Rede de Distribuição de Água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2926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862137"/>
            <a:ext cx="10366375" cy="418085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(Q4) Ponto de equilíbrio entre demanda e vazão: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Vazão da FT01: 211 m³/h.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Vazão da FT02: 114 m³/h.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Vazão da FT03: 100 m³/h.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Nível do tanque: 3.545 m³.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No ponto de equilíbrio, as bombas não precisam ser acionadas, indicando estabilidade no sistema de abastecimento de água para atender à demanda diária.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Estudo de Caso 1: Adequação da Pressão e Vazão em uma Rede de Distribuição de Água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103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606551"/>
            <a:ext cx="10366375" cy="4692649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(Q5) Confirmação do maior custo energético devido à ativação das bombas de sucção das 18h às 21h. Recomenda-se evitar o acionamento durante esse período, usando estratégias de armazenamento e gerenciamento eficientes.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Q5 (a):Necessidade de manter o nível do reservatório acima de 4.000 litros para evitar o acionamento das bombas durante o horário de pico (18h às 21h) sem prejudicar o abastecimento de água.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Q5 (b): Identificação de tendências sazonais e padrões de consumo de água nos dados dos últimos 3 anos do Bairro Alto, fornecendo informações valiosas para entender os padrões de demanda e melhorar o planejamento do abastecimento.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Q5 (c):Observação de que os horários de pico correspondem aos períodos de maior consumo de água, exigindo uma gestão cuidadosa dos recursos hídricos. Monitorar e garantir o suprimento adequado nesses horários é crucial para atender à demanda da população.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719138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Estudo de Caso 2: Impacto do Acionamento das Bombas durante o Horário de Pico em uma Rede de Distribuição de Água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476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606551"/>
            <a:ext cx="10366375" cy="4692649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Apresenta a demanda média das variáveis de fluxo (Vazão de Entrada-FT01, Vazão de Gravidade-FT02 e Vazão de Recalque-FT03) das 18h às 21h.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Cada barra representa a média da demanda para cada variável em um horário específico nesse intervalo.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A altura das barras indica a magnitude da demanda média para cada variável.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Essa visualização ajuda a identificar os horários de maior demanda, auxiliando no planejamento e gerenciamento do sistema.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sz="2000" dirty="0"/>
              <a:t>Q5 (c): Foi respondida pela análise dos dados, identificando os horários de pico de demanda das 18h às 21h. A tabela a seguir apresenta os resultados para as variáveis de vazão: FT01, FT02 e FT03.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Estudo de Caso 2: Impacto do Acionamento das Bombas durante o Horário de Pico em uma Rede de Distribuição de Água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1823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445762" y="6091701"/>
            <a:ext cx="441630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451" dirty="0">
                <a:latin typeface="Arial"/>
                <a:cs typeface="Arial"/>
              </a:rPr>
              <a:t>18</a:t>
            </a:r>
            <a:endParaRPr sz="213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299330" y="6037271"/>
            <a:ext cx="0" cy="44037"/>
          </a:xfrm>
          <a:custGeom>
            <a:avLst/>
            <a:gdLst/>
            <a:ahLst/>
            <a:cxnLst/>
            <a:rect l="l" t="t" r="r" b="b"/>
            <a:pathLst>
              <a:path h="44450">
                <a:moveTo>
                  <a:pt x="0" y="0"/>
                </a:moveTo>
                <a:lnTo>
                  <a:pt x="0" y="4445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" name="object 4"/>
          <p:cNvSpPr/>
          <p:nvPr/>
        </p:nvSpPr>
        <p:spPr>
          <a:xfrm>
            <a:off x="5299330" y="6037271"/>
            <a:ext cx="0" cy="44037"/>
          </a:xfrm>
          <a:custGeom>
            <a:avLst/>
            <a:gdLst/>
            <a:ahLst/>
            <a:cxnLst/>
            <a:rect l="l" t="t" r="r" b="b"/>
            <a:pathLst>
              <a:path h="44450">
                <a:moveTo>
                  <a:pt x="0" y="0"/>
                </a:moveTo>
                <a:lnTo>
                  <a:pt x="0" y="4445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5" name="object 5"/>
          <p:cNvSpPr txBox="1"/>
          <p:nvPr/>
        </p:nvSpPr>
        <p:spPr>
          <a:xfrm>
            <a:off x="5078554" y="6091701"/>
            <a:ext cx="441630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451" dirty="0">
                <a:latin typeface="Arial"/>
                <a:cs typeface="Arial"/>
              </a:rPr>
              <a:t>19</a:t>
            </a:r>
            <a:endParaRPr sz="213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932122" y="6037271"/>
            <a:ext cx="0" cy="44037"/>
          </a:xfrm>
          <a:custGeom>
            <a:avLst/>
            <a:gdLst/>
            <a:ahLst/>
            <a:cxnLst/>
            <a:rect l="l" t="t" r="r" b="b"/>
            <a:pathLst>
              <a:path h="44450">
                <a:moveTo>
                  <a:pt x="0" y="0"/>
                </a:moveTo>
                <a:lnTo>
                  <a:pt x="0" y="4445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7" name="object 7"/>
          <p:cNvSpPr/>
          <p:nvPr/>
        </p:nvSpPr>
        <p:spPr>
          <a:xfrm>
            <a:off x="7932122" y="6037271"/>
            <a:ext cx="0" cy="44037"/>
          </a:xfrm>
          <a:custGeom>
            <a:avLst/>
            <a:gdLst/>
            <a:ahLst/>
            <a:cxnLst/>
            <a:rect l="l" t="t" r="r" b="b"/>
            <a:pathLst>
              <a:path h="44450">
                <a:moveTo>
                  <a:pt x="0" y="0"/>
                </a:moveTo>
                <a:lnTo>
                  <a:pt x="0" y="4445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8" name="object 8"/>
          <p:cNvSpPr txBox="1"/>
          <p:nvPr/>
        </p:nvSpPr>
        <p:spPr>
          <a:xfrm>
            <a:off x="7711347" y="6091701"/>
            <a:ext cx="441630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451" dirty="0">
                <a:latin typeface="Arial"/>
                <a:cs typeface="Arial"/>
              </a:rPr>
              <a:t>20</a:t>
            </a:r>
            <a:endParaRPr sz="213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564915" y="6037271"/>
            <a:ext cx="0" cy="44037"/>
          </a:xfrm>
          <a:custGeom>
            <a:avLst/>
            <a:gdLst/>
            <a:ahLst/>
            <a:cxnLst/>
            <a:rect l="l" t="t" r="r" b="b"/>
            <a:pathLst>
              <a:path h="44450">
                <a:moveTo>
                  <a:pt x="0" y="0"/>
                </a:moveTo>
                <a:lnTo>
                  <a:pt x="0" y="4445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10" name="object 10"/>
          <p:cNvSpPr/>
          <p:nvPr/>
        </p:nvSpPr>
        <p:spPr>
          <a:xfrm>
            <a:off x="10564915" y="6037271"/>
            <a:ext cx="0" cy="44037"/>
          </a:xfrm>
          <a:custGeom>
            <a:avLst/>
            <a:gdLst/>
            <a:ahLst/>
            <a:cxnLst/>
            <a:rect l="l" t="t" r="r" b="b"/>
            <a:pathLst>
              <a:path h="44450">
                <a:moveTo>
                  <a:pt x="0" y="0"/>
                </a:moveTo>
                <a:lnTo>
                  <a:pt x="0" y="4445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11" name="object 11"/>
          <p:cNvSpPr txBox="1"/>
          <p:nvPr/>
        </p:nvSpPr>
        <p:spPr>
          <a:xfrm>
            <a:off x="10344140" y="6091701"/>
            <a:ext cx="441630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451" dirty="0">
                <a:latin typeface="Arial"/>
                <a:cs typeface="Arial"/>
              </a:rPr>
              <a:t>21</a:t>
            </a:r>
            <a:endParaRPr sz="213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186266" y="6458545"/>
            <a:ext cx="858724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485" dirty="0">
                <a:latin typeface="Arial"/>
                <a:cs typeface="Arial"/>
              </a:rPr>
              <a:t>Hora</a:t>
            </a:r>
            <a:endParaRPr sz="213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306103" y="6037270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14" name="object 14"/>
          <p:cNvSpPr/>
          <p:nvPr/>
        </p:nvSpPr>
        <p:spPr>
          <a:xfrm>
            <a:off x="1306103" y="6037270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15" name="object 15"/>
          <p:cNvSpPr txBox="1"/>
          <p:nvPr/>
        </p:nvSpPr>
        <p:spPr>
          <a:xfrm>
            <a:off x="1041291" y="5879378"/>
            <a:ext cx="233397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451" dirty="0">
                <a:latin typeface="Arial"/>
                <a:cs typeface="Arial"/>
              </a:rPr>
              <a:t>0</a:t>
            </a:r>
            <a:endParaRPr sz="213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306103" y="5273179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17" name="object 17"/>
          <p:cNvSpPr/>
          <p:nvPr/>
        </p:nvSpPr>
        <p:spPr>
          <a:xfrm>
            <a:off x="1306103" y="5273179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18" name="object 18"/>
          <p:cNvSpPr txBox="1"/>
          <p:nvPr/>
        </p:nvSpPr>
        <p:spPr>
          <a:xfrm>
            <a:off x="833098" y="5115287"/>
            <a:ext cx="441630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451" dirty="0">
                <a:latin typeface="Arial"/>
                <a:cs typeface="Arial"/>
              </a:rPr>
              <a:t>20</a:t>
            </a:r>
            <a:endParaRPr sz="213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306103" y="4509088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20" name="object 20"/>
          <p:cNvSpPr/>
          <p:nvPr/>
        </p:nvSpPr>
        <p:spPr>
          <a:xfrm>
            <a:off x="1306103" y="4509088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21" name="object 21"/>
          <p:cNvSpPr txBox="1"/>
          <p:nvPr/>
        </p:nvSpPr>
        <p:spPr>
          <a:xfrm>
            <a:off x="833098" y="4351196"/>
            <a:ext cx="441630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451" dirty="0">
                <a:latin typeface="Arial"/>
                <a:cs typeface="Arial"/>
              </a:rPr>
              <a:t>40</a:t>
            </a:r>
            <a:endParaRPr sz="2130">
              <a:latin typeface="Arial"/>
              <a:cs typeface="Arial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306103" y="3744997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23" name="object 23"/>
          <p:cNvSpPr/>
          <p:nvPr/>
        </p:nvSpPr>
        <p:spPr>
          <a:xfrm>
            <a:off x="1306103" y="3744997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24" name="object 24"/>
          <p:cNvSpPr/>
          <p:nvPr/>
        </p:nvSpPr>
        <p:spPr>
          <a:xfrm>
            <a:off x="1306103" y="2980905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25" name="object 25"/>
          <p:cNvSpPr/>
          <p:nvPr/>
        </p:nvSpPr>
        <p:spPr>
          <a:xfrm>
            <a:off x="1306103" y="2980905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26" name="object 26"/>
          <p:cNvSpPr/>
          <p:nvPr/>
        </p:nvSpPr>
        <p:spPr>
          <a:xfrm>
            <a:off x="1306103" y="2216814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27" name="object 27"/>
          <p:cNvSpPr/>
          <p:nvPr/>
        </p:nvSpPr>
        <p:spPr>
          <a:xfrm>
            <a:off x="1306103" y="2216814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28" name="object 28"/>
          <p:cNvSpPr/>
          <p:nvPr/>
        </p:nvSpPr>
        <p:spPr>
          <a:xfrm>
            <a:off x="1306103" y="1452724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29" name="object 29"/>
          <p:cNvSpPr/>
          <p:nvPr/>
        </p:nvSpPr>
        <p:spPr>
          <a:xfrm>
            <a:off x="1306103" y="1452724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30" name="object 30"/>
          <p:cNvSpPr/>
          <p:nvPr/>
        </p:nvSpPr>
        <p:spPr>
          <a:xfrm>
            <a:off x="1306103" y="688632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31" name="object 31"/>
          <p:cNvSpPr/>
          <p:nvPr/>
        </p:nvSpPr>
        <p:spPr>
          <a:xfrm>
            <a:off x="1306103" y="688632"/>
            <a:ext cx="44037" cy="0"/>
          </a:xfrm>
          <a:custGeom>
            <a:avLst/>
            <a:gdLst/>
            <a:ahLst/>
            <a:cxnLst/>
            <a:rect l="l" t="t" r="r" b="b"/>
            <a:pathLst>
              <a:path w="44450">
                <a:moveTo>
                  <a:pt x="44450" y="0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32" name="object 32"/>
          <p:cNvSpPr txBox="1"/>
          <p:nvPr/>
        </p:nvSpPr>
        <p:spPr>
          <a:xfrm>
            <a:off x="624904" y="530740"/>
            <a:ext cx="649863" cy="3479820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5033" algn="r">
              <a:lnSpc>
                <a:spcPct val="100000"/>
              </a:lnSpc>
              <a:spcBef>
                <a:spcPts val="89"/>
              </a:spcBef>
            </a:pPr>
            <a:r>
              <a:rPr sz="2130" i="1" spc="451" dirty="0">
                <a:latin typeface="Arial"/>
                <a:cs typeface="Arial"/>
              </a:rPr>
              <a:t>140</a:t>
            </a:r>
            <a:endParaRPr sz="213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972">
              <a:latin typeface="Arial"/>
              <a:cs typeface="Arial"/>
            </a:endParaRPr>
          </a:p>
          <a:p>
            <a:pPr marR="5033" algn="r">
              <a:lnSpc>
                <a:spcPct val="100000"/>
              </a:lnSpc>
            </a:pPr>
            <a:r>
              <a:rPr sz="2130" i="1" spc="451" dirty="0">
                <a:latin typeface="Arial"/>
                <a:cs typeface="Arial"/>
              </a:rPr>
              <a:t>120</a:t>
            </a:r>
            <a:endParaRPr sz="213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972">
              <a:latin typeface="Arial"/>
              <a:cs typeface="Arial"/>
            </a:endParaRPr>
          </a:p>
          <a:p>
            <a:pPr marR="5033" algn="r">
              <a:lnSpc>
                <a:spcPct val="100000"/>
              </a:lnSpc>
            </a:pPr>
            <a:r>
              <a:rPr sz="2130" i="1" spc="451" dirty="0">
                <a:latin typeface="Arial"/>
                <a:cs typeface="Arial"/>
              </a:rPr>
              <a:t>100</a:t>
            </a:r>
            <a:endParaRPr sz="213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972">
              <a:latin typeface="Arial"/>
              <a:cs typeface="Arial"/>
            </a:endParaRPr>
          </a:p>
          <a:p>
            <a:pPr marR="5033" algn="r">
              <a:lnSpc>
                <a:spcPct val="100000"/>
              </a:lnSpc>
            </a:pPr>
            <a:r>
              <a:rPr sz="2130" i="1" spc="451" dirty="0">
                <a:latin typeface="Arial"/>
                <a:cs typeface="Arial"/>
              </a:rPr>
              <a:t>80</a:t>
            </a:r>
            <a:endParaRPr sz="213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972">
              <a:latin typeface="Arial"/>
              <a:cs typeface="Arial"/>
            </a:endParaRPr>
          </a:p>
          <a:p>
            <a:pPr marR="5033" algn="r">
              <a:lnSpc>
                <a:spcPct val="100000"/>
              </a:lnSpc>
            </a:pPr>
            <a:r>
              <a:rPr sz="2130" i="1" spc="451" dirty="0">
                <a:latin typeface="Arial"/>
                <a:cs typeface="Arial"/>
              </a:rPr>
              <a:t>60</a:t>
            </a:r>
            <a:endParaRPr sz="213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244848" y="2180962"/>
            <a:ext cx="294953" cy="2132656"/>
          </a:xfrm>
          <a:prstGeom prst="rect">
            <a:avLst/>
          </a:prstGeom>
        </p:spPr>
        <p:txBody>
          <a:bodyPr vert="vert270" wrap="square" lIns="0" tIns="3775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ts val="2289"/>
              </a:lnSpc>
              <a:spcBef>
                <a:spcPts val="30"/>
              </a:spcBef>
            </a:pPr>
            <a:r>
              <a:rPr sz="2130" i="1" spc="372" dirty="0">
                <a:latin typeface="Arial"/>
                <a:cs typeface="Arial"/>
              </a:rPr>
              <a:t>Vazão</a:t>
            </a:r>
            <a:r>
              <a:rPr sz="2130" i="1" spc="129" dirty="0">
                <a:latin typeface="Arial"/>
                <a:cs typeface="Arial"/>
              </a:rPr>
              <a:t> </a:t>
            </a:r>
            <a:r>
              <a:rPr sz="2130" i="1" spc="416" dirty="0">
                <a:latin typeface="Arial"/>
                <a:cs typeface="Arial"/>
              </a:rPr>
              <a:t>Média</a:t>
            </a:r>
            <a:endParaRPr sz="2130">
              <a:latin typeface="Arial"/>
              <a:cs typeface="Ari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2666537" y="843132"/>
            <a:ext cx="0" cy="619037"/>
          </a:xfrm>
          <a:custGeom>
            <a:avLst/>
            <a:gdLst/>
            <a:ahLst/>
            <a:cxnLst/>
            <a:rect l="l" t="t" r="r" b="b"/>
            <a:pathLst>
              <a:path h="624840">
                <a:moveTo>
                  <a:pt x="0" y="624288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35" name="object 35"/>
          <p:cNvSpPr/>
          <p:nvPr/>
        </p:nvSpPr>
        <p:spPr>
          <a:xfrm>
            <a:off x="5299330" y="1872044"/>
            <a:ext cx="0" cy="580032"/>
          </a:xfrm>
          <a:custGeom>
            <a:avLst/>
            <a:gdLst/>
            <a:ahLst/>
            <a:cxnLst/>
            <a:rect l="l" t="t" r="r" b="b"/>
            <a:pathLst>
              <a:path h="585469">
                <a:moveTo>
                  <a:pt x="0" y="585152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36" name="object 36"/>
          <p:cNvSpPr/>
          <p:nvPr/>
        </p:nvSpPr>
        <p:spPr>
          <a:xfrm>
            <a:off x="7932122" y="1658416"/>
            <a:ext cx="0" cy="597018"/>
          </a:xfrm>
          <a:custGeom>
            <a:avLst/>
            <a:gdLst/>
            <a:ahLst/>
            <a:cxnLst/>
            <a:rect l="l" t="t" r="r" b="b"/>
            <a:pathLst>
              <a:path h="602614">
                <a:moveTo>
                  <a:pt x="0" y="602069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37" name="object 37"/>
          <p:cNvSpPr/>
          <p:nvPr/>
        </p:nvSpPr>
        <p:spPr>
          <a:xfrm>
            <a:off x="10564915" y="1317271"/>
            <a:ext cx="0" cy="624698"/>
          </a:xfrm>
          <a:custGeom>
            <a:avLst/>
            <a:gdLst/>
            <a:ahLst/>
            <a:cxnLst/>
            <a:rect l="l" t="t" r="r" b="b"/>
            <a:pathLst>
              <a:path h="630555">
                <a:moveTo>
                  <a:pt x="0" y="629973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38" name="object 38"/>
          <p:cNvSpPr/>
          <p:nvPr/>
        </p:nvSpPr>
        <p:spPr>
          <a:xfrm>
            <a:off x="2666537" y="847026"/>
            <a:ext cx="0" cy="217669"/>
          </a:xfrm>
          <a:custGeom>
            <a:avLst/>
            <a:gdLst/>
            <a:ahLst/>
            <a:cxnLst/>
            <a:rect l="l" t="t" r="r" b="b"/>
            <a:pathLst>
              <a:path h="219709">
                <a:moveTo>
                  <a:pt x="0" y="219428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39" name="object 39"/>
          <p:cNvSpPr/>
          <p:nvPr/>
        </p:nvSpPr>
        <p:spPr>
          <a:xfrm>
            <a:off x="5299330" y="722614"/>
            <a:ext cx="0" cy="195022"/>
          </a:xfrm>
          <a:custGeom>
            <a:avLst/>
            <a:gdLst/>
            <a:ahLst/>
            <a:cxnLst/>
            <a:rect l="l" t="t" r="r" b="b"/>
            <a:pathLst>
              <a:path h="196850">
                <a:moveTo>
                  <a:pt x="0" y="196484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0" name="object 40"/>
          <p:cNvSpPr/>
          <p:nvPr/>
        </p:nvSpPr>
        <p:spPr>
          <a:xfrm>
            <a:off x="7932122" y="846059"/>
            <a:ext cx="0" cy="198167"/>
          </a:xfrm>
          <a:custGeom>
            <a:avLst/>
            <a:gdLst/>
            <a:ahLst/>
            <a:cxnLst/>
            <a:rect l="l" t="t" r="r" b="b"/>
            <a:pathLst>
              <a:path h="200025">
                <a:moveTo>
                  <a:pt x="0" y="199486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1" name="object 41"/>
          <p:cNvSpPr/>
          <p:nvPr/>
        </p:nvSpPr>
        <p:spPr>
          <a:xfrm>
            <a:off x="10564915" y="1023003"/>
            <a:ext cx="0" cy="189989"/>
          </a:xfrm>
          <a:custGeom>
            <a:avLst/>
            <a:gdLst/>
            <a:ahLst/>
            <a:cxnLst/>
            <a:rect l="l" t="t" r="r" b="b"/>
            <a:pathLst>
              <a:path h="191769">
                <a:moveTo>
                  <a:pt x="0" y="191220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2" name="object 42"/>
          <p:cNvSpPr/>
          <p:nvPr/>
        </p:nvSpPr>
        <p:spPr>
          <a:xfrm>
            <a:off x="2666537" y="1732977"/>
            <a:ext cx="0" cy="149726"/>
          </a:xfrm>
          <a:custGeom>
            <a:avLst/>
            <a:gdLst/>
            <a:ahLst/>
            <a:cxnLst/>
            <a:rect l="l" t="t" r="r" b="b"/>
            <a:pathLst>
              <a:path h="151130">
                <a:moveTo>
                  <a:pt x="0" y="151120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3" name="object 43"/>
          <p:cNvSpPr/>
          <p:nvPr/>
        </p:nvSpPr>
        <p:spPr>
          <a:xfrm>
            <a:off x="5299330" y="1573048"/>
            <a:ext cx="0" cy="143435"/>
          </a:xfrm>
          <a:custGeom>
            <a:avLst/>
            <a:gdLst/>
            <a:ahLst/>
            <a:cxnLst/>
            <a:rect l="l" t="t" r="r" b="b"/>
            <a:pathLst>
              <a:path h="144780">
                <a:moveTo>
                  <a:pt x="0" y="144472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4" name="object 44"/>
          <p:cNvSpPr/>
          <p:nvPr/>
        </p:nvSpPr>
        <p:spPr>
          <a:xfrm>
            <a:off x="7932122" y="1629093"/>
            <a:ext cx="0" cy="142177"/>
          </a:xfrm>
          <a:custGeom>
            <a:avLst/>
            <a:gdLst/>
            <a:ahLst/>
            <a:cxnLst/>
            <a:rect l="l" t="t" r="r" b="b"/>
            <a:pathLst>
              <a:path h="143510">
                <a:moveTo>
                  <a:pt x="0" y="143509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5" name="object 45"/>
          <p:cNvSpPr/>
          <p:nvPr/>
        </p:nvSpPr>
        <p:spPr>
          <a:xfrm>
            <a:off x="10564915" y="1751109"/>
            <a:ext cx="0" cy="140919"/>
          </a:xfrm>
          <a:custGeom>
            <a:avLst/>
            <a:gdLst/>
            <a:ahLst/>
            <a:cxnLst/>
            <a:rect l="l" t="t" r="r" b="b"/>
            <a:pathLst>
              <a:path h="142239">
                <a:moveTo>
                  <a:pt x="0" y="141823"/>
                </a:moveTo>
                <a:lnTo>
                  <a:pt x="0" y="0"/>
                </a:lnTo>
              </a:path>
            </a:pathLst>
          </a:custGeom>
          <a:ln w="34290">
            <a:solidFill>
              <a:srgbClr val="424242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6" name="object 46"/>
          <p:cNvSpPr/>
          <p:nvPr/>
        </p:nvSpPr>
        <p:spPr>
          <a:xfrm>
            <a:off x="1350140" y="456882"/>
            <a:ext cx="0" cy="5580765"/>
          </a:xfrm>
          <a:custGeom>
            <a:avLst/>
            <a:gdLst/>
            <a:ahLst/>
            <a:cxnLst/>
            <a:rect l="l" t="t" r="r" b="b"/>
            <a:pathLst>
              <a:path h="5633085">
                <a:moveTo>
                  <a:pt x="0" y="5632704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7" name="object 47"/>
          <p:cNvSpPr/>
          <p:nvPr/>
        </p:nvSpPr>
        <p:spPr>
          <a:xfrm>
            <a:off x="11881311" y="456882"/>
            <a:ext cx="0" cy="5580765"/>
          </a:xfrm>
          <a:custGeom>
            <a:avLst/>
            <a:gdLst/>
            <a:ahLst/>
            <a:cxnLst/>
            <a:rect l="l" t="t" r="r" b="b"/>
            <a:pathLst>
              <a:path h="5633085">
                <a:moveTo>
                  <a:pt x="0" y="5632704"/>
                </a:moveTo>
                <a:lnTo>
                  <a:pt x="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8" name="object 48"/>
          <p:cNvSpPr/>
          <p:nvPr/>
        </p:nvSpPr>
        <p:spPr>
          <a:xfrm>
            <a:off x="1350141" y="6037270"/>
            <a:ext cx="10531170" cy="0"/>
          </a:xfrm>
          <a:custGeom>
            <a:avLst/>
            <a:gdLst/>
            <a:ahLst/>
            <a:cxnLst/>
            <a:rect l="l" t="t" r="r" b="b"/>
            <a:pathLst>
              <a:path w="10629900">
                <a:moveTo>
                  <a:pt x="0" y="0"/>
                </a:moveTo>
                <a:lnTo>
                  <a:pt x="1062990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49" name="object 49"/>
          <p:cNvSpPr/>
          <p:nvPr/>
        </p:nvSpPr>
        <p:spPr>
          <a:xfrm>
            <a:off x="1350141" y="456882"/>
            <a:ext cx="10531170" cy="0"/>
          </a:xfrm>
          <a:custGeom>
            <a:avLst/>
            <a:gdLst/>
            <a:ahLst/>
            <a:cxnLst/>
            <a:rect l="l" t="t" r="r" b="b"/>
            <a:pathLst>
              <a:path w="10629900">
                <a:moveTo>
                  <a:pt x="0" y="0"/>
                </a:moveTo>
                <a:lnTo>
                  <a:pt x="10629900" y="0"/>
                </a:lnTo>
              </a:path>
            </a:pathLst>
          </a:custGeom>
          <a:ln w="10160">
            <a:solidFill>
              <a:srgbClr val="000000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50" name="object 50"/>
          <p:cNvSpPr/>
          <p:nvPr/>
        </p:nvSpPr>
        <p:spPr>
          <a:xfrm>
            <a:off x="1513707" y="4335312"/>
            <a:ext cx="3109652" cy="1538784"/>
          </a:xfrm>
          <a:custGeom>
            <a:avLst/>
            <a:gdLst/>
            <a:ahLst/>
            <a:cxnLst/>
            <a:rect l="l" t="t" r="r" b="b"/>
            <a:pathLst>
              <a:path w="3138804" h="1553210">
                <a:moveTo>
                  <a:pt x="3072328" y="0"/>
                </a:moveTo>
                <a:lnTo>
                  <a:pt x="66039" y="0"/>
                </a:lnTo>
                <a:lnTo>
                  <a:pt x="37147" y="4127"/>
                </a:lnTo>
                <a:lnTo>
                  <a:pt x="16509" y="16509"/>
                </a:lnTo>
                <a:lnTo>
                  <a:pt x="4127" y="37147"/>
                </a:lnTo>
                <a:lnTo>
                  <a:pt x="0" y="66039"/>
                </a:lnTo>
                <a:lnTo>
                  <a:pt x="0" y="1486773"/>
                </a:lnTo>
                <a:lnTo>
                  <a:pt x="4127" y="1515665"/>
                </a:lnTo>
                <a:lnTo>
                  <a:pt x="16509" y="1536303"/>
                </a:lnTo>
                <a:lnTo>
                  <a:pt x="37147" y="1548685"/>
                </a:lnTo>
                <a:lnTo>
                  <a:pt x="66039" y="1552813"/>
                </a:lnTo>
                <a:lnTo>
                  <a:pt x="3072328" y="1552813"/>
                </a:lnTo>
                <a:lnTo>
                  <a:pt x="3101220" y="1548685"/>
                </a:lnTo>
                <a:lnTo>
                  <a:pt x="3121858" y="1536303"/>
                </a:lnTo>
                <a:lnTo>
                  <a:pt x="3134240" y="1515665"/>
                </a:lnTo>
                <a:lnTo>
                  <a:pt x="3138368" y="1486773"/>
                </a:lnTo>
                <a:lnTo>
                  <a:pt x="3138368" y="66039"/>
                </a:lnTo>
                <a:lnTo>
                  <a:pt x="3134240" y="37147"/>
                </a:lnTo>
                <a:lnTo>
                  <a:pt x="3121858" y="16509"/>
                </a:lnTo>
                <a:lnTo>
                  <a:pt x="3101220" y="4127"/>
                </a:lnTo>
                <a:lnTo>
                  <a:pt x="3072328" y="0"/>
                </a:lnTo>
                <a:close/>
              </a:path>
            </a:pathLst>
          </a:custGeom>
          <a:solidFill>
            <a:srgbClr val="FFFFFF">
              <a:alpha val="79998"/>
            </a:srgbClr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51" name="object 51"/>
          <p:cNvSpPr/>
          <p:nvPr/>
        </p:nvSpPr>
        <p:spPr>
          <a:xfrm>
            <a:off x="1513707" y="4335312"/>
            <a:ext cx="3109652" cy="1538784"/>
          </a:xfrm>
          <a:custGeom>
            <a:avLst/>
            <a:gdLst/>
            <a:ahLst/>
            <a:cxnLst/>
            <a:rect l="l" t="t" r="r" b="b"/>
            <a:pathLst>
              <a:path w="3138804" h="1553210">
                <a:moveTo>
                  <a:pt x="66039" y="1552813"/>
                </a:moveTo>
                <a:lnTo>
                  <a:pt x="3072328" y="1552813"/>
                </a:lnTo>
                <a:lnTo>
                  <a:pt x="3101220" y="1548685"/>
                </a:lnTo>
                <a:lnTo>
                  <a:pt x="3121858" y="1536303"/>
                </a:lnTo>
                <a:lnTo>
                  <a:pt x="3134240" y="1515665"/>
                </a:lnTo>
                <a:lnTo>
                  <a:pt x="3138368" y="1486773"/>
                </a:lnTo>
                <a:lnTo>
                  <a:pt x="3138368" y="66039"/>
                </a:lnTo>
                <a:lnTo>
                  <a:pt x="3134240" y="37147"/>
                </a:lnTo>
                <a:lnTo>
                  <a:pt x="3121858" y="16509"/>
                </a:lnTo>
                <a:lnTo>
                  <a:pt x="3101220" y="4127"/>
                </a:lnTo>
                <a:lnTo>
                  <a:pt x="3072328" y="0"/>
                </a:lnTo>
                <a:lnTo>
                  <a:pt x="66039" y="0"/>
                </a:lnTo>
                <a:lnTo>
                  <a:pt x="37147" y="4127"/>
                </a:lnTo>
                <a:lnTo>
                  <a:pt x="16509" y="16509"/>
                </a:lnTo>
                <a:lnTo>
                  <a:pt x="4127" y="37147"/>
                </a:lnTo>
                <a:lnTo>
                  <a:pt x="0" y="66039"/>
                </a:lnTo>
                <a:lnTo>
                  <a:pt x="0" y="1486773"/>
                </a:lnTo>
                <a:lnTo>
                  <a:pt x="4127" y="1515665"/>
                </a:lnTo>
                <a:lnTo>
                  <a:pt x="16509" y="1536303"/>
                </a:lnTo>
                <a:lnTo>
                  <a:pt x="37147" y="1548685"/>
                </a:lnTo>
                <a:lnTo>
                  <a:pt x="66039" y="1552813"/>
                </a:lnTo>
                <a:close/>
              </a:path>
            </a:pathLst>
          </a:custGeom>
          <a:ln w="12700">
            <a:solidFill>
              <a:srgbClr val="CCCCCC"/>
            </a:solidFill>
          </a:ln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52" name="object 52"/>
          <p:cNvSpPr/>
          <p:nvPr/>
        </p:nvSpPr>
        <p:spPr>
          <a:xfrm>
            <a:off x="1644560" y="4485668"/>
            <a:ext cx="654266" cy="228993"/>
          </a:xfrm>
          <a:custGeom>
            <a:avLst/>
            <a:gdLst/>
            <a:ahLst/>
            <a:cxnLst/>
            <a:rect l="l" t="t" r="r" b="b"/>
            <a:pathLst>
              <a:path w="660400" h="231139">
                <a:moveTo>
                  <a:pt x="0" y="231140"/>
                </a:moveTo>
                <a:lnTo>
                  <a:pt x="660400" y="231140"/>
                </a:lnTo>
                <a:lnTo>
                  <a:pt x="660400" y="0"/>
                </a:lnTo>
                <a:lnTo>
                  <a:pt x="0" y="0"/>
                </a:lnTo>
                <a:lnTo>
                  <a:pt x="0" y="231140"/>
                </a:lnTo>
                <a:close/>
              </a:path>
            </a:pathLst>
          </a:custGeom>
          <a:solidFill>
            <a:srgbClr val="1F1FDF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53" name="object 53"/>
          <p:cNvSpPr txBox="1"/>
          <p:nvPr/>
        </p:nvSpPr>
        <p:spPr>
          <a:xfrm>
            <a:off x="2547951" y="4432522"/>
            <a:ext cx="1956508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347" dirty="0">
                <a:latin typeface="Arial"/>
                <a:cs typeface="Arial"/>
              </a:rPr>
              <a:t>Vazão</a:t>
            </a:r>
            <a:r>
              <a:rPr sz="2130" i="1" spc="129" dirty="0">
                <a:latin typeface="Arial"/>
                <a:cs typeface="Arial"/>
              </a:rPr>
              <a:t> </a:t>
            </a:r>
            <a:r>
              <a:rPr sz="2130" i="1" spc="411" dirty="0">
                <a:latin typeface="Arial"/>
                <a:cs typeface="Arial"/>
              </a:rPr>
              <a:t>FT01</a:t>
            </a:r>
            <a:endParaRPr sz="2130">
              <a:latin typeface="Arial"/>
              <a:cs typeface="Arial"/>
            </a:endParaRPr>
          </a:p>
        </p:txBody>
      </p:sp>
      <p:sp>
        <p:nvSpPr>
          <p:cNvPr id="54" name="object 54"/>
          <p:cNvSpPr/>
          <p:nvPr/>
        </p:nvSpPr>
        <p:spPr>
          <a:xfrm>
            <a:off x="1644560" y="4965752"/>
            <a:ext cx="654266" cy="228993"/>
          </a:xfrm>
          <a:custGeom>
            <a:avLst/>
            <a:gdLst/>
            <a:ahLst/>
            <a:cxnLst/>
            <a:rect l="l" t="t" r="r" b="b"/>
            <a:pathLst>
              <a:path w="660400" h="231139">
                <a:moveTo>
                  <a:pt x="0" y="231140"/>
                </a:moveTo>
                <a:lnTo>
                  <a:pt x="660400" y="231140"/>
                </a:lnTo>
                <a:lnTo>
                  <a:pt x="660400" y="0"/>
                </a:lnTo>
                <a:lnTo>
                  <a:pt x="0" y="0"/>
                </a:lnTo>
                <a:lnTo>
                  <a:pt x="0" y="231140"/>
                </a:lnTo>
                <a:close/>
              </a:path>
            </a:pathLst>
          </a:custGeom>
          <a:solidFill>
            <a:srgbClr val="0F700F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55" name="object 55"/>
          <p:cNvSpPr txBox="1"/>
          <p:nvPr/>
        </p:nvSpPr>
        <p:spPr>
          <a:xfrm>
            <a:off x="2547951" y="4912606"/>
            <a:ext cx="1956508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347" dirty="0">
                <a:latin typeface="Arial"/>
                <a:cs typeface="Arial"/>
              </a:rPr>
              <a:t>Vazão</a:t>
            </a:r>
            <a:r>
              <a:rPr sz="2130" i="1" spc="129" dirty="0">
                <a:latin typeface="Arial"/>
                <a:cs typeface="Arial"/>
              </a:rPr>
              <a:t> </a:t>
            </a:r>
            <a:r>
              <a:rPr sz="2130" i="1" spc="411" dirty="0">
                <a:latin typeface="Arial"/>
                <a:cs typeface="Arial"/>
              </a:rPr>
              <a:t>FT02</a:t>
            </a:r>
            <a:endParaRPr sz="2130">
              <a:latin typeface="Arial"/>
              <a:cs typeface="Arial"/>
            </a:endParaRPr>
          </a:p>
        </p:txBody>
      </p:sp>
      <p:sp>
        <p:nvSpPr>
          <p:cNvPr id="56" name="object 56"/>
          <p:cNvSpPr/>
          <p:nvPr/>
        </p:nvSpPr>
        <p:spPr>
          <a:xfrm>
            <a:off x="1644560" y="5445835"/>
            <a:ext cx="654266" cy="228993"/>
          </a:xfrm>
          <a:custGeom>
            <a:avLst/>
            <a:gdLst/>
            <a:ahLst/>
            <a:cxnLst/>
            <a:rect l="l" t="t" r="r" b="b"/>
            <a:pathLst>
              <a:path w="660400" h="231139">
                <a:moveTo>
                  <a:pt x="0" y="231139"/>
                </a:moveTo>
                <a:lnTo>
                  <a:pt x="660400" y="231139"/>
                </a:lnTo>
                <a:lnTo>
                  <a:pt x="660400" y="0"/>
                </a:lnTo>
                <a:lnTo>
                  <a:pt x="0" y="0"/>
                </a:lnTo>
                <a:lnTo>
                  <a:pt x="0" y="23113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770"/>
          </a:p>
        </p:txBody>
      </p:sp>
      <p:sp>
        <p:nvSpPr>
          <p:cNvPr id="57" name="object 57"/>
          <p:cNvSpPr txBox="1"/>
          <p:nvPr/>
        </p:nvSpPr>
        <p:spPr>
          <a:xfrm>
            <a:off x="2547951" y="5392689"/>
            <a:ext cx="1956508" cy="349152"/>
          </a:xfrm>
          <a:prstGeom prst="rect">
            <a:avLst/>
          </a:prstGeom>
        </p:spPr>
        <p:txBody>
          <a:bodyPr vert="horz" wrap="square" lIns="0" tIns="11324" rIns="0" bIns="0" rtlCol="0">
            <a:spAutoFit/>
          </a:bodyPr>
          <a:lstStyle>
            <a:defPPr>
              <a:defRPr lang="pt-BR"/>
            </a:defPPr>
            <a:lvl1pPr marL="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386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0772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158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1545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9312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3175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77037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30900" algn="l" defTabSz="907725" rtl="0" eaLnBrk="1" latinLnBrk="0" hangingPunct="1">
              <a:defRPr sz="17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82">
              <a:lnSpc>
                <a:spcPct val="100000"/>
              </a:lnSpc>
              <a:spcBef>
                <a:spcPts val="89"/>
              </a:spcBef>
            </a:pPr>
            <a:r>
              <a:rPr sz="2130" i="1" spc="347" dirty="0">
                <a:latin typeface="Arial"/>
                <a:cs typeface="Arial"/>
              </a:rPr>
              <a:t>Vazão</a:t>
            </a:r>
            <a:r>
              <a:rPr sz="2130" i="1" spc="129" dirty="0">
                <a:latin typeface="Arial"/>
                <a:cs typeface="Arial"/>
              </a:rPr>
              <a:t> </a:t>
            </a:r>
            <a:r>
              <a:rPr sz="2130" i="1" spc="411" dirty="0">
                <a:latin typeface="Arial"/>
                <a:cs typeface="Arial"/>
              </a:rPr>
              <a:t>FT03</a:t>
            </a:r>
            <a:endParaRPr sz="2130">
              <a:latin typeface="Arial"/>
              <a:cs typeface="Arial"/>
            </a:endParaRPr>
          </a:p>
        </p:txBody>
      </p:sp>
      <p:sp>
        <p:nvSpPr>
          <p:cNvPr id="58" name="Espaço Reservado para Número de Slide 57">
            <a:extLst>
              <a:ext uri="{FF2B5EF4-FFF2-40B4-BE49-F238E27FC236}">
                <a16:creationId xmlns:a16="http://schemas.microsoft.com/office/drawing/2014/main" id="{562B859D-CFBB-E528-FDDC-41AE6FE3AED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9162112" y="101464"/>
            <a:ext cx="2805606" cy="184666"/>
          </a:xfrm>
        </p:spPr>
        <p:txBody>
          <a:bodyPr/>
          <a:lstStyle/>
          <a:p>
            <a:fld id="{B6F15528-21DE-4FAA-801E-634DDDAF4B2B}" type="slidenum">
              <a:rPr lang="pt-BR" sz="1200" smtClean="0"/>
              <a:t>16</a:t>
            </a:fld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1239454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a 5">
            <a:extLst>
              <a:ext uri="{FF2B5EF4-FFF2-40B4-BE49-F238E27FC236}">
                <a16:creationId xmlns:a16="http://schemas.microsoft.com/office/drawing/2014/main" id="{E4CC8F92-0408-05BE-E40A-3C9A8C23EF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5913810"/>
              </p:ext>
            </p:extLst>
          </p:nvPr>
        </p:nvGraphicFramePr>
        <p:xfrm>
          <a:off x="912814" y="2086665"/>
          <a:ext cx="1036637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5458">
                  <a:extLst>
                    <a:ext uri="{9D8B030D-6E8A-4147-A177-3AD203B41FA5}">
                      <a16:colId xmlns:a16="http://schemas.microsoft.com/office/drawing/2014/main" val="42364567"/>
                    </a:ext>
                  </a:extLst>
                </a:gridCol>
                <a:gridCol w="3455458">
                  <a:extLst>
                    <a:ext uri="{9D8B030D-6E8A-4147-A177-3AD203B41FA5}">
                      <a16:colId xmlns:a16="http://schemas.microsoft.com/office/drawing/2014/main" val="2746365364"/>
                    </a:ext>
                  </a:extLst>
                </a:gridCol>
                <a:gridCol w="3455458">
                  <a:extLst>
                    <a:ext uri="{9D8B030D-6E8A-4147-A177-3AD203B41FA5}">
                      <a16:colId xmlns:a16="http://schemas.microsoft.com/office/drawing/2014/main" val="1832218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Variável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Horário de Maior Demanda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Valor da Demanda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45293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Vazão de entrada - FT01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08/10/2020 21:00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383,87 m³/h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1210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Vazão de gravidade - FT02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20/10/2020 18:00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326,17 m³/h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343582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Vazão de recalque - FT03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26/11/2020 19:00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194,35 m³/h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62565649"/>
                  </a:ext>
                </a:extLst>
              </a:tr>
            </a:tbl>
          </a:graphicData>
        </a:graphic>
      </p:graphicFrame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Estudo de Caso 2: Impacto do Acionamento das Bombas durante o Horário de Pico em uma Rede de Distribuição de Água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3643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2" y="2094326"/>
            <a:ext cx="10366375" cy="3317461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Q5 (d): Durante as horas de pico, o nível do reservatório deve manter-se próximo de 3.9005  m³ para evitar o acionamento das bombas, assegurando a eficiência operacional.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Q5 (e): A vazão de recalque tem um impacto significativo no nível do reservatório em comparação com outras vazões devido à injeção direta de água por meio da bomba. Outras vazões têm valores ausentes, limitando sua influência na análise do sistema.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2" y="929861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Estudo de Caso 2: Impacto do Acionamento das Bombas durante o Horário de Pico em uma Rede de Distribuição de Água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6705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606551"/>
            <a:ext cx="10366375" cy="4692649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Resultados mostram que os modelos ARIMA (AR, ARX, MA, ARMA, ARIMAX e SARIMAX) apresentam desempenho sólido.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Modelos baseados em gradientes e regressão, como o </a:t>
            </a:r>
            <a:r>
              <a:rPr lang="pt-BR" sz="2000" dirty="0" err="1"/>
              <a:t>XGBoost</a:t>
            </a:r>
            <a:r>
              <a:rPr lang="pt-BR" sz="2000" dirty="0"/>
              <a:t>, também têm resultados comparáveis e se beneficiam da otimização com </a:t>
            </a:r>
            <a:r>
              <a:rPr lang="pt-BR" sz="2000" dirty="0" err="1"/>
              <a:t>Optuna</a:t>
            </a:r>
            <a:r>
              <a:rPr lang="pt-BR" sz="2000" dirty="0"/>
              <a:t>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Modelos de redes neurais (RNN, LSTM, GRU, ANN, CNN e </a:t>
            </a:r>
            <a:r>
              <a:rPr lang="pt-BR" sz="2000" dirty="0" err="1"/>
              <a:t>Transformer</a:t>
            </a:r>
            <a:r>
              <a:rPr lang="pt-BR" sz="2000" dirty="0"/>
              <a:t>) foram avaliados junto com o modelo </a:t>
            </a:r>
            <a:r>
              <a:rPr lang="pt-BR" sz="2000" dirty="0" err="1"/>
              <a:t>Prophet</a:t>
            </a:r>
            <a:r>
              <a:rPr lang="pt-BR" sz="2000" dirty="0"/>
              <a:t>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O modelo RNN se destacou como o vencedor entre as métricas avaliadas.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Modelos com valores de p-valor abaixo de 0,05 foram destacados como significativos.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Comparação dos Modelos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1945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9" y="1606551"/>
            <a:ext cx="11052313" cy="4426225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dirty="0"/>
              <a:t>A pesquisa é motivada pela situação crítica de abastecimento de água em Curitiba e região metropolitana, onde ocorreu um rodízio de abastecimento com apenas 27,96% da capacidade dos reservatórios, apesar de uma precipitação anual superior à média.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Introdução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</a:t>
            </a:fld>
            <a:endParaRPr lang="pt-BR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606551"/>
            <a:ext cx="10366375" cy="4692649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Avaliação de Modelos ARIMA em Previsões de Longo Prazo: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endParaRPr lang="pt-BR" sz="2000" dirty="0"/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Utilização do teste de </a:t>
            </a:r>
            <a:r>
              <a:rPr lang="pt-BR" sz="2000" dirty="0" err="1"/>
              <a:t>Ljung</a:t>
            </a:r>
            <a:r>
              <a:rPr lang="pt-BR" sz="2000" dirty="0"/>
              <a:t>-Box para avaliar a eficácia dos modelos ARIMA em previsões de longo prazo.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Modelos ARIMA que incorporam variáveis exógenas, como ARX, ARIMAX e SARIMAX, mostraram desempenho superior em horizontes temporais mais longos.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Destaque para valores menores em negrito e itálico nas tabelas para facilitar a interpretação.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Comparação dos Modelos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0021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Comparação dos Modelos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21</a:t>
            </a:fld>
            <a:endParaRPr lang="pt-BR"/>
          </a:p>
        </p:txBody>
      </p:sp>
      <p:pic>
        <p:nvPicPr>
          <p:cNvPr id="6" name="Imagem 5" descr="Gráfico, Gráfico de barras, Gráfico de cascata&#10;&#10;Descrição gerada automaticamente">
            <a:extLst>
              <a:ext uri="{FF2B5EF4-FFF2-40B4-BE49-F238E27FC236}">
                <a16:creationId xmlns:a16="http://schemas.microsoft.com/office/drawing/2014/main" id="{8F673667-5C7B-82D8-E79A-227C190A8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21565"/>
            <a:ext cx="5860405" cy="3516243"/>
          </a:xfrm>
          <a:prstGeom prst="rect">
            <a:avLst/>
          </a:prstGeom>
        </p:spPr>
      </p:pic>
      <p:pic>
        <p:nvPicPr>
          <p:cNvPr id="10" name="Imagem 9" descr="Gráfico, Gráfico de barras, Gráfico de cascata&#10;&#10;Descrição gerada automaticamente">
            <a:extLst>
              <a:ext uri="{FF2B5EF4-FFF2-40B4-BE49-F238E27FC236}">
                <a16:creationId xmlns:a16="http://schemas.microsoft.com/office/drawing/2014/main" id="{7A9461B2-AA03-86AE-A1B8-322A1553E7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1" y="2015729"/>
            <a:ext cx="6130164" cy="306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03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Comparação dos Modelos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22</a:t>
            </a:fld>
            <a:endParaRPr lang="pt-BR"/>
          </a:p>
        </p:txBody>
      </p:sp>
      <p:pic>
        <p:nvPicPr>
          <p:cNvPr id="3" name="Imagem 2" descr="Gráfico, Gráfico de linhas&#10;&#10;Descrição gerada automaticamente">
            <a:extLst>
              <a:ext uri="{FF2B5EF4-FFF2-40B4-BE49-F238E27FC236}">
                <a16:creationId xmlns:a16="http://schemas.microsoft.com/office/drawing/2014/main" id="{7A31FA3D-4B88-3629-F5FB-94F1ADE82C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383" y="1855304"/>
            <a:ext cx="10427806" cy="4171122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ECE4E497-5155-7BFC-60C3-272186154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1" y="1411597"/>
            <a:ext cx="5363887" cy="887413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RNN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3444763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Comparação dos Modelos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23</a:t>
            </a:fld>
            <a:endParaRPr lang="pt-BR"/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ECE4E497-5155-7BFC-60C3-272186154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1" y="1411597"/>
            <a:ext cx="5363887" cy="887413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Modelos inteiros de todo os métodos usados</a:t>
            </a:r>
            <a:endParaRPr sz="20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94CC1BB-0FA9-536B-7872-38D8EC4F23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03" b="2569"/>
          <a:stretch/>
        </p:blipFill>
        <p:spPr>
          <a:xfrm>
            <a:off x="664346" y="2299010"/>
            <a:ext cx="11224704" cy="343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5962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606551"/>
            <a:ext cx="10366375" cy="4692649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A pesquisa analisou a previsão da demanda de água usando séries temporais, identificando padrões sazonais e tendências na demanda.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A abordagem de séries temporais foi eficaz na previsão da demanda de água.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Resultados destacaram a importância de considerar flutuações sazonais e diferentes momentos do dia para determinar vazão ótima e volume mínimo de reserva.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Conclusões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273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606551"/>
            <a:ext cx="10366375" cy="4692649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A pesquisa se baseou em dados de uma única região, limitando a generalização dos resultados.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Não considerou fatores externos, como mudanças climáticas, que podem afetar a demanda de água.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Limitações da Pesquisa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83093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606551"/>
            <a:ext cx="10366375" cy="4692649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Coletar dados de diferentes regiões e incluir variáveis climáticas e socioeconômicas para melhorar a precisão das previsões.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Investigar estratégias adicionais para o gerenciamento eficiente dos recursos hídricos, como reúso de água e fontes alternativas de abastecimento.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Propostas Futuras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00779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606551"/>
            <a:ext cx="10366375" cy="4692649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A pesquisa não explorou afundo os modelos avançados de redes neurais, como LSTM, RNN, GRU, ANN, CNN, </a:t>
            </a:r>
            <a:r>
              <a:rPr lang="pt-BR" sz="2000" dirty="0" err="1"/>
              <a:t>Transformer</a:t>
            </a:r>
            <a:r>
              <a:rPr lang="pt-BR" sz="2000" dirty="0"/>
              <a:t> e o modelo </a:t>
            </a:r>
            <a:r>
              <a:rPr lang="pt-BR" sz="2000" dirty="0" err="1"/>
              <a:t>Prophet</a:t>
            </a:r>
            <a:r>
              <a:rPr lang="pt-BR" sz="2000" dirty="0"/>
              <a:t>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Limitações da Pesquisa de Detecção de Fraudes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26857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813" y="1606551"/>
            <a:ext cx="10366375" cy="4692649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Pesquisas futuras podem explorar modelos de redes neurais mais avançados e aprimorar a inclusão de variáveis exógenas em todos os modelos relevantes.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Investigar o impacto de outras variáveis e características, como informações demográficas dos usuários e dados geográficos, nos modelos de detecção de fraudes.</a:t>
            </a:r>
            <a:endParaRPr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Propostas Futuras para Detecção de Fraudes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642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A8881C3-2D9C-46BB-3357-F497DFF0DAE2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20750" y="3787775"/>
            <a:ext cx="5988050" cy="1012825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/>
              <a:t>Obrigado!</a:t>
            </a:r>
          </a:p>
        </p:txBody>
      </p:sp>
      <p:sp>
        <p:nvSpPr>
          <p:cNvPr id="30723" name="Espaço Reservado para Texto 2">
            <a:extLst>
              <a:ext uri="{FF2B5EF4-FFF2-40B4-BE49-F238E27FC236}">
                <a16:creationId xmlns:a16="http://schemas.microsoft.com/office/drawing/2014/main" id="{5D3D7B69-01E3-1868-BFBA-611124185946}"/>
              </a:ext>
            </a:extLst>
          </p:cNvPr>
          <p:cNvSpPr>
            <a:spLocks noGrp="1" noChangeArrowheads="1"/>
          </p:cNvSpPr>
          <p:nvPr>
            <p:ph type="body" sz="quarter" idx="11"/>
          </p:nvPr>
        </p:nvSpPr>
        <p:spPr bwMode="auto">
          <a:xfrm>
            <a:off x="939800" y="5380038"/>
            <a:ext cx="4105275" cy="2952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7938" defTabSz="641350"/>
            <a:r>
              <a:rPr altLang="pt-BR" dirty="0">
                <a:latin typeface="Calibri" panose="020F0502020204030204" pitchFamily="34" charset="0"/>
                <a:cs typeface="Calibri" panose="020F0502020204030204" pitchFamily="34" charset="0"/>
              </a:rPr>
              <a:t>Franchesco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9" y="1606551"/>
            <a:ext cx="11052313" cy="4426225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dirty="0"/>
              <a:t>Objetivo Geral</a:t>
            </a:r>
          </a:p>
          <a:p>
            <a:pPr marL="0" indent="0" algn="just" eaLnBrk="1" fontAlgn="auto" hangingPunct="1">
              <a:spcAft>
                <a:spcPts val="0"/>
              </a:spcAft>
              <a:buNone/>
              <a:defRPr/>
            </a:pPr>
            <a:r>
              <a:rPr lang="pt-BR" dirty="0"/>
              <a:t>O objetivo desta pesquisa é identificar o modelo de aprendizado de máquina mais adequado para previsão de séries temporais.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Introdução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4749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9" y="1446213"/>
            <a:ext cx="11052313" cy="4586563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dirty="0"/>
              <a:t>Questões da Pesquisa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dirty="0"/>
              <a:t>Qual é a adequação da pressão atual para atender à demanda diária?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dirty="0"/>
              <a:t>Qual é o volume mínimo de água necessário no reservatório para evitar o acionamento das bombas durante o horário de pico?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dirty="0"/>
              <a:t>Qual é a vazão ótima para atender à demanda diária?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dirty="0"/>
              <a:t>Como encontrar o ponto de equilíbrio entre a demanda e a vazão?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dirty="0"/>
              <a:t>Qual é o impacto do acionamento das bombas durante o horário de pico?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Introdução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221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1446213"/>
            <a:ext cx="11118574" cy="4586563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Questões da Pesquisa Ramificações da Q5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lphaLcParenR"/>
              <a:defRPr/>
            </a:pPr>
            <a:r>
              <a:rPr lang="pt-BR" sz="2000" dirty="0"/>
              <a:t>Qual é o nível ideal no reservatório para evitar a ativação das bombas da SANEPAR durante o período de maior demanda (das 18h às 21h), sem comprometer o abastecimento de água para a população? Além disso, como variam as médias das vazões nos horários críticos para as diferentes estações do ano (Outono, Inverno, Primavera, Verão)?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lphaLcParenR"/>
              <a:defRPr/>
            </a:pPr>
            <a:r>
              <a:rPr lang="pt-BR" sz="2000" dirty="0"/>
              <a:t>Existe tendência, padrão, sazonalidade para os dados destes três anos do Bairro Alto?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lphaLcParenR"/>
              <a:defRPr/>
            </a:pPr>
            <a:r>
              <a:rPr lang="pt-BR" sz="2000" dirty="0"/>
              <a:t>Identificar quais os horários de maior demanda das 18h às 21h.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lphaLcParenR"/>
              <a:defRPr/>
            </a:pPr>
            <a:r>
              <a:rPr lang="pt-BR" sz="2000" dirty="0"/>
              <a:t>Quanto deve-se armazenar previamente no reservatório para não acionar as bombas no horário de pico?</a:t>
            </a:r>
          </a:p>
          <a:p>
            <a:pPr marL="514350" indent="-514350" algn="just" eaLnBrk="1" fontAlgn="auto" hangingPunct="1">
              <a:spcAft>
                <a:spcPts val="0"/>
              </a:spcAft>
              <a:buFont typeface="+mj-lt"/>
              <a:buAutoNum type="alphaLcParenR"/>
              <a:defRPr/>
            </a:pPr>
            <a:r>
              <a:rPr lang="pt-BR" sz="2000" dirty="0"/>
              <a:t>Se a vazão cresce e a pressão decresce, existe uma ANOMALIA na rede (com base no histórico).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Introdução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9895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03C4240-AD3D-EF68-F2C2-A106DB2AE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1446213"/>
            <a:ext cx="11118574" cy="4586563"/>
          </a:xfrm>
        </p:spPr>
        <p:txBody>
          <a:bodyPr/>
          <a:lstStyle/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Descrição do Problema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Bombas de sucção (B1, B2 e B3) - Frequência máxima: 60 Hz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Nível do Reservatório (Câmara 1) LT01 (m³) - Previsão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Vazão de entrada (FT01) (m³/h)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Vazão de gravidade (FT02) (m³/h)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Vazão de recalque (FT03) (m³/h)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Pressão de Sucção (PT01SU) (</a:t>
            </a:r>
            <a:r>
              <a:rPr lang="pt-BR" sz="2000" dirty="0" err="1"/>
              <a:t>mca</a:t>
            </a:r>
            <a:r>
              <a:rPr lang="pt-BR" sz="2000" dirty="0"/>
              <a:t>)</a:t>
            </a:r>
          </a:p>
          <a:p>
            <a:pPr algn="just" eaLnBrk="1" fontAlgn="auto" hangingPunct="1">
              <a:spcAft>
                <a:spcPts val="0"/>
              </a:spcAft>
              <a:defRPr/>
            </a:pPr>
            <a:r>
              <a:rPr lang="pt-BR" sz="2000" dirty="0"/>
              <a:t>Pressão de Recalque (PT02RBAL) (</a:t>
            </a:r>
            <a:r>
              <a:rPr lang="pt-BR" sz="2000" dirty="0" err="1"/>
              <a:t>mca</a:t>
            </a:r>
            <a:r>
              <a:rPr lang="pt-BR" sz="2000" dirty="0"/>
              <a:t>)</a:t>
            </a:r>
          </a:p>
          <a:p>
            <a:pPr marL="0" indent="0" algn="just" eaLnBrk="1" fontAlgn="auto" hangingPunct="1">
              <a:spcAft>
                <a:spcPts val="0"/>
              </a:spcAft>
              <a:buNone/>
              <a:defRPr/>
            </a:pPr>
            <a:endParaRPr lang="pt-BR" sz="2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854B2-6F82-B787-2A08-8A25D70549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12813" y="558800"/>
            <a:ext cx="10366375" cy="88741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Introdução</a:t>
            </a:r>
            <a:endParaRPr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C94C21-B76B-CC23-E108-30D9ED667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6791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00EB0F4-0BA8-F4E5-9E01-CAABE21D347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2282825" y="579438"/>
            <a:ext cx="7626350" cy="67151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/>
              <a:t>Modelos Usados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D86C3E1-448D-D213-C37A-7CBB5D3503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7</a:t>
            </a:fld>
            <a:endParaRPr lang="pt-BR"/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813EA2B2-DC05-2F19-F810-3FB20EC05BB8}"/>
              </a:ext>
            </a:extLst>
          </p:cNvPr>
          <p:cNvSpPr txBox="1">
            <a:spLocks/>
          </p:cNvSpPr>
          <p:nvPr/>
        </p:nvSpPr>
        <p:spPr>
          <a:xfrm>
            <a:off x="2282825" y="1250950"/>
            <a:ext cx="3591338" cy="5607050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A: AR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B: ARX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C: MA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D: ARMA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E: ARIMA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F: SARIMA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G: ARIMAX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H: SARIMAX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I: </a:t>
            </a:r>
            <a:r>
              <a:rPr lang="pt-BR" sz="1600" dirty="0" err="1"/>
              <a:t>Decision</a:t>
            </a:r>
            <a:r>
              <a:rPr lang="pt-BR" sz="1600" dirty="0"/>
              <a:t> </a:t>
            </a:r>
            <a:r>
              <a:rPr lang="pt-BR" sz="1600" dirty="0" err="1"/>
              <a:t>Tree</a:t>
            </a:r>
            <a:r>
              <a:rPr lang="pt-BR" sz="1600" dirty="0"/>
              <a:t> </a:t>
            </a:r>
            <a:r>
              <a:rPr lang="pt-BR" sz="1600" dirty="0" err="1"/>
              <a:t>Regressor</a:t>
            </a:r>
            <a:endParaRPr lang="pt-BR" sz="1600" dirty="0"/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J: Random Forest </a:t>
            </a:r>
            <a:r>
              <a:rPr lang="pt-BR" sz="1600" dirty="0" err="1"/>
              <a:t>Regressor</a:t>
            </a:r>
            <a:endParaRPr lang="pt-BR" sz="1600" dirty="0"/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K: </a:t>
            </a:r>
            <a:r>
              <a:rPr lang="pt-BR" sz="1600" dirty="0" err="1"/>
              <a:t>XGBRegressor</a:t>
            </a:r>
            <a:endParaRPr lang="pt-BR" sz="1600" dirty="0"/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L: </a:t>
            </a:r>
            <a:r>
              <a:rPr lang="pt-BR" sz="1600" dirty="0" err="1"/>
              <a:t>LGBMRegressor</a:t>
            </a:r>
            <a:endParaRPr lang="pt-BR" sz="1600" dirty="0"/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600" dirty="0"/>
              <a:t>M: LSTM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pt-BR" sz="1600" dirty="0"/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42B44D69-710F-85FA-F7C6-11C9BC129439}"/>
              </a:ext>
            </a:extLst>
          </p:cNvPr>
          <p:cNvSpPr txBox="1">
            <a:spLocks/>
          </p:cNvSpPr>
          <p:nvPr/>
        </p:nvSpPr>
        <p:spPr>
          <a:xfrm>
            <a:off x="7023481" y="1295952"/>
            <a:ext cx="3591338" cy="5607050"/>
          </a:xfrm>
          <a:prstGeom prst="rect">
            <a:avLst/>
          </a:prstGeom>
        </p:spPr>
        <p:txBody>
          <a:bodyPr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 startAt="14"/>
              <a:defRPr/>
            </a:pPr>
            <a:r>
              <a:rPr lang="pt-BR" sz="1600" dirty="0"/>
              <a:t>N: GRU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 startAt="14"/>
              <a:defRPr/>
            </a:pPr>
            <a:r>
              <a:rPr lang="pt-BR" sz="1600" dirty="0"/>
              <a:t>O: </a:t>
            </a:r>
            <a:r>
              <a:rPr lang="pt-BR" sz="1600" dirty="0" err="1"/>
              <a:t>Prophet</a:t>
            </a:r>
            <a:endParaRPr lang="pt-BR" sz="1600" dirty="0"/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 startAt="14"/>
              <a:defRPr/>
            </a:pPr>
            <a:r>
              <a:rPr lang="pt-BR" sz="1600" dirty="0"/>
              <a:t>P: RNN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 startAt="14"/>
              <a:defRPr/>
            </a:pPr>
            <a:r>
              <a:rPr lang="pt-BR" sz="1600" dirty="0"/>
              <a:t>Q: </a:t>
            </a:r>
            <a:r>
              <a:rPr lang="pt-BR" sz="1600" dirty="0" err="1"/>
              <a:t>Transformer</a:t>
            </a:r>
            <a:endParaRPr lang="pt-BR" sz="1600" dirty="0"/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 startAt="14"/>
              <a:defRPr/>
            </a:pPr>
            <a:r>
              <a:rPr lang="pt-BR" sz="1600" dirty="0"/>
              <a:t>R: CNN</a:t>
            </a:r>
          </a:p>
          <a:p>
            <a:pPr marL="342900" indent="-342900" algn="just" defTabSz="914400" eaLnBrk="1" fontAlgn="auto" hangingPunct="1">
              <a:spcAft>
                <a:spcPts val="0"/>
              </a:spcAft>
              <a:buFont typeface="+mj-lt"/>
              <a:buAutoNum type="arabicPeriod" startAt="14"/>
              <a:defRPr/>
            </a:pPr>
            <a:r>
              <a:rPr lang="pt-BR" sz="1600" dirty="0"/>
              <a:t>S: ANN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00EB0F4-0BA8-F4E5-9E01-CAABE21D347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2282825" y="579438"/>
            <a:ext cx="7626350" cy="67151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/>
              <a:t>Revisão Sistemática da Literatura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D86C3E1-448D-D213-C37A-7CBB5D3503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8</a:t>
            </a:fld>
            <a:endParaRPr lang="pt-BR"/>
          </a:p>
        </p:txBody>
      </p:sp>
      <p:graphicFrame>
        <p:nvGraphicFramePr>
          <p:cNvPr id="9" name="Tabela 9">
            <a:extLst>
              <a:ext uri="{FF2B5EF4-FFF2-40B4-BE49-F238E27FC236}">
                <a16:creationId xmlns:a16="http://schemas.microsoft.com/office/drawing/2014/main" id="{74E46B99-43A1-0885-2026-E14ABD71F7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6907350"/>
              </p:ext>
            </p:extLst>
          </p:nvPr>
        </p:nvGraphicFramePr>
        <p:xfrm>
          <a:off x="1649721" y="1431926"/>
          <a:ext cx="10336698" cy="4648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8522">
                  <a:extLst>
                    <a:ext uri="{9D8B030D-6E8A-4147-A177-3AD203B41FA5}">
                      <a16:colId xmlns:a16="http://schemas.microsoft.com/office/drawing/2014/main" val="2357632331"/>
                    </a:ext>
                  </a:extLst>
                </a:gridCol>
                <a:gridCol w="1148522">
                  <a:extLst>
                    <a:ext uri="{9D8B030D-6E8A-4147-A177-3AD203B41FA5}">
                      <a16:colId xmlns:a16="http://schemas.microsoft.com/office/drawing/2014/main" val="1604938590"/>
                    </a:ext>
                  </a:extLst>
                </a:gridCol>
                <a:gridCol w="1148522">
                  <a:extLst>
                    <a:ext uri="{9D8B030D-6E8A-4147-A177-3AD203B41FA5}">
                      <a16:colId xmlns:a16="http://schemas.microsoft.com/office/drawing/2014/main" val="1171543844"/>
                    </a:ext>
                  </a:extLst>
                </a:gridCol>
                <a:gridCol w="1148522">
                  <a:extLst>
                    <a:ext uri="{9D8B030D-6E8A-4147-A177-3AD203B41FA5}">
                      <a16:colId xmlns:a16="http://schemas.microsoft.com/office/drawing/2014/main" val="647586145"/>
                    </a:ext>
                  </a:extLst>
                </a:gridCol>
                <a:gridCol w="1148522">
                  <a:extLst>
                    <a:ext uri="{9D8B030D-6E8A-4147-A177-3AD203B41FA5}">
                      <a16:colId xmlns:a16="http://schemas.microsoft.com/office/drawing/2014/main" val="2820155044"/>
                    </a:ext>
                  </a:extLst>
                </a:gridCol>
                <a:gridCol w="1148522">
                  <a:extLst>
                    <a:ext uri="{9D8B030D-6E8A-4147-A177-3AD203B41FA5}">
                      <a16:colId xmlns:a16="http://schemas.microsoft.com/office/drawing/2014/main" val="3839361785"/>
                    </a:ext>
                  </a:extLst>
                </a:gridCol>
                <a:gridCol w="1148522">
                  <a:extLst>
                    <a:ext uri="{9D8B030D-6E8A-4147-A177-3AD203B41FA5}">
                      <a16:colId xmlns:a16="http://schemas.microsoft.com/office/drawing/2014/main" val="2081357116"/>
                    </a:ext>
                  </a:extLst>
                </a:gridCol>
                <a:gridCol w="1148522">
                  <a:extLst>
                    <a:ext uri="{9D8B030D-6E8A-4147-A177-3AD203B41FA5}">
                      <a16:colId xmlns:a16="http://schemas.microsoft.com/office/drawing/2014/main" val="2744077301"/>
                    </a:ext>
                  </a:extLst>
                </a:gridCol>
                <a:gridCol w="1148522">
                  <a:extLst>
                    <a:ext uri="{9D8B030D-6E8A-4147-A177-3AD203B41FA5}">
                      <a16:colId xmlns:a16="http://schemas.microsoft.com/office/drawing/2014/main" val="3853877237"/>
                    </a:ext>
                  </a:extLst>
                </a:gridCol>
              </a:tblGrid>
              <a:tr h="480757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Bases</a:t>
                      </a:r>
                    </a:p>
                  </a:txBody>
                  <a:tcPr marL="9525" marR="9525" marT="9525" marB="0" anchor="ctr"/>
                </a:tc>
                <a:tc gridSpan="7"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Palavras chaves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Resultados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1210477"/>
                  </a:ext>
                </a:extLst>
              </a:tr>
              <a:tr h="95230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Scopus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series forecasting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series analysis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27369389"/>
                  </a:ext>
                </a:extLst>
              </a:tr>
              <a:tr h="952304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series forecasting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series analysis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water supply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sanitation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27522563"/>
                  </a:ext>
                </a:extLst>
              </a:tr>
              <a:tr h="95230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series forecasting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series analysis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pt-BR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3141259"/>
                  </a:ext>
                </a:extLst>
              </a:tr>
              <a:tr h="952304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series forecasting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series analysis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water supply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sanitation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15774685"/>
                  </a:ext>
                </a:extLst>
              </a:tr>
              <a:tr h="358572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928418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437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00EB0F4-0BA8-F4E5-9E01-CAABE21D347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2282825" y="579438"/>
            <a:ext cx="7626350" cy="67151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/>
              <a:t>Revisão Sistemática da Literatura</a:t>
            </a:r>
          </a:p>
        </p:txBody>
      </p:sp>
      <p:sp>
        <p:nvSpPr>
          <p:cNvPr id="14340" name="Retângulo 3">
            <a:extLst>
              <a:ext uri="{FF2B5EF4-FFF2-40B4-BE49-F238E27FC236}">
                <a16:creationId xmlns:a16="http://schemas.microsoft.com/office/drawing/2014/main" id="{B96300B4-6C25-8A6F-9955-6A9DDEBF55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4675" y="2948471"/>
            <a:ext cx="995838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eaLnBrk="1" hangingPunct="1"/>
            <a:r>
              <a:rPr lang="pt-BR" altLang="pt-BR" sz="2400" dirty="0">
                <a:latin typeface="AdvOT46dcae81"/>
              </a:rPr>
              <a:t>Todos os periódicos listados, incluindo aqueles com um alto fator de impacto na categoria Q1, apresentam uma correlação significativa com as áreas de informática, engenharia e matemática.</a:t>
            </a:r>
            <a:endParaRPr lang="pt-BR" altLang="pt-BR" sz="2400"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D86C3E1-448D-D213-C37A-7CBB5D3503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A746C2-75D8-4236-8481-002E8A78D5A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3910119"/>
      </p:ext>
    </p:extLst>
  </p:cSld>
  <p:clrMapOvr>
    <a:masterClrMapping/>
  </p:clrMapOvr>
</p:sld>
</file>

<file path=ppt/theme/theme1.xml><?xml version="1.0" encoding="utf-8"?>
<a:theme xmlns:a="http://schemas.openxmlformats.org/drawingml/2006/main" name="4_PUCPR_ONLINE_CAP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UCPR_ONLINE_PRINCIPAL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UCPR_ONLINE_DIREIT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PUCPR_ONLINE_DIREIT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PUCPR_ONLINE_FECHAMENT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edfdb4c-c335-4a07-83a0-3ecdf77a25e8">
      <UserInfo>
        <DisplayName/>
        <AccountId xsi:nil="true"/>
        <AccountType/>
      </UserInfo>
    </SharedWithUsers>
    <Observa_x00e7__x00f5_es xmlns="0025d61d-20fb-4004-abfc-fc5e958fce31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8080ED60203BA4C9D929270E4313D65" ma:contentTypeVersion="12" ma:contentTypeDescription="Crie um novo documento." ma:contentTypeScope="" ma:versionID="5ab5b3454f519717365c2df992d6f0b4">
  <xsd:schema xmlns:xsd="http://www.w3.org/2001/XMLSchema" xmlns:xs="http://www.w3.org/2001/XMLSchema" xmlns:p="http://schemas.microsoft.com/office/2006/metadata/properties" xmlns:ns2="0025d61d-20fb-4004-abfc-fc5e958fce31" xmlns:ns3="aedfdb4c-c335-4a07-83a0-3ecdf77a25e8" targetNamespace="http://schemas.microsoft.com/office/2006/metadata/properties" ma:root="true" ma:fieldsID="dba7fd8955e3668890678083648c962d" ns2:_="" ns3:_="">
    <xsd:import namespace="0025d61d-20fb-4004-abfc-fc5e958fce31"/>
    <xsd:import namespace="aedfdb4c-c335-4a07-83a0-3ecdf77a25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Observa_x00e7__x00f5_e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25d61d-20fb-4004-abfc-fc5e958fce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Observa_x00e7__x00f5_es" ma:index="10" nillable="true" ma:displayName="Observações" ma:description="Como fazer análise de documentos " ma:format="Dropdown" ma:internalName="Observa_x00e7__x00f5_es">
      <xsd:simpleType>
        <xsd:restriction base="dms:Note">
          <xsd:maxLength value="255"/>
        </xsd:restriction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dfdb4c-c335-4a07-83a0-3ecdf77a25e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E4BAB6B-4D05-4A25-8842-509AFD38756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883E13-B7F2-4700-9915-3B59A6A42850}">
  <ds:schemaRefs>
    <ds:schemaRef ds:uri="http://schemas.microsoft.com/office/2006/documentManagement/types"/>
    <ds:schemaRef ds:uri="http://purl.org/dc/elements/1.1/"/>
    <ds:schemaRef ds:uri="c3e98586-791d-4f49-ab1d-fafd83da7d01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purl.org/dc/terms/"/>
    <ds:schemaRef ds:uri="http://schemas.microsoft.com/office/2006/metadata/properties"/>
    <ds:schemaRef ds:uri="9a4839c5-387b-41bf-992c-52ec52432e64"/>
    <ds:schemaRef ds:uri="http://www.w3.org/XML/1998/namespace"/>
    <ds:schemaRef ds:uri="aedfdb4c-c335-4a07-83a0-3ecdf77a25e8"/>
    <ds:schemaRef ds:uri="0025d61d-20fb-4004-abfc-fc5e958fce31"/>
  </ds:schemaRefs>
</ds:datastoreItem>
</file>

<file path=customXml/itemProps3.xml><?xml version="1.0" encoding="utf-8"?>
<ds:datastoreItem xmlns:ds="http://schemas.openxmlformats.org/officeDocument/2006/customXml" ds:itemID="{7E0F71BF-0A08-4654-B9B1-D92E672D143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25d61d-20fb-4004-abfc-fc5e958fce31"/>
    <ds:schemaRef ds:uri="aedfdb4c-c335-4a07-83a0-3ecdf77a25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1829</Words>
  <Application>Microsoft Office PowerPoint</Application>
  <PresentationFormat>Widescreen</PresentationFormat>
  <Paragraphs>217</Paragraphs>
  <Slides>29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7</vt:i4>
      </vt:variant>
      <vt:variant>
        <vt:lpstr>Títulos de slides</vt:lpstr>
      </vt:variant>
      <vt:variant>
        <vt:i4>29</vt:i4>
      </vt:variant>
    </vt:vector>
  </HeadingPairs>
  <TitlesOfParts>
    <vt:vector size="41" baseType="lpstr">
      <vt:lpstr>AdvOT46dcae81</vt:lpstr>
      <vt:lpstr>Arial</vt:lpstr>
      <vt:lpstr>Calibri</vt:lpstr>
      <vt:lpstr>Calibri Light</vt:lpstr>
      <vt:lpstr>Wingdings</vt:lpstr>
      <vt:lpstr>4_PUCPR_ONLINE_CAPA</vt:lpstr>
      <vt:lpstr>PUCPR_ONLINE_PRINCIPAL</vt:lpstr>
      <vt:lpstr>PUCPR_ONLINE_DIREITA</vt:lpstr>
      <vt:lpstr>1_PUCPR_ONLINE_DIREITA</vt:lpstr>
      <vt:lpstr>1_Personalizar design</vt:lpstr>
      <vt:lpstr>PUCPR_ONLINE_FECHAMENTO</vt:lpstr>
      <vt:lpstr>Office Theme</vt:lpstr>
      <vt:lpstr>Orientando: Franchesco Sanches dos Santos Orientador: Dr. Leandro dos Santos Coelho Coorientadora: Dra. Viviana Cocco Mariani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2</cp:revision>
  <dcterms:created xsi:type="dcterms:W3CDTF">2020-06-09T17:04:09Z</dcterms:created>
  <dcterms:modified xsi:type="dcterms:W3CDTF">2023-09-18T15:05:02Z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0x010100D8080ED60203BA4C9D929270E4313D65</vt:lpwstr>
  </property>
</Properties>
</file>